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5" autoAdjust="0"/>
    <p:restoredTop sz="94660"/>
  </p:normalViewPr>
  <p:slideViewPr>
    <p:cSldViewPr snapToGrid="0">
      <p:cViewPr varScale="1">
        <p:scale>
          <a:sx n="85" d="100"/>
          <a:sy n="85" d="100"/>
        </p:scale>
        <p:origin x="6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F93D29C5-7E0B-4F89-84FD-A5DC5A75C526}" type="datetimeFigureOut">
              <a:rPr lang="fr-FR" smtClean="0"/>
              <a:t>24/03/2025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B12A277-E5F3-4D1A-A03A-C3E6B5B017B0}" type="slidenum">
              <a:rPr lang="fr-FR" smtClean="0"/>
              <a:t>‹N°›</a:t>
            </a:fld>
            <a:endParaRPr lang="fr-FR"/>
          </a:p>
        </p:txBody>
      </p:sp>
    </p:spTree>
    <p:extLst>
      <p:ext uri="{BB962C8B-B14F-4D97-AF65-F5344CB8AC3E}">
        <p14:creationId xmlns:p14="http://schemas.microsoft.com/office/powerpoint/2010/main" val="3470757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93D29C5-7E0B-4F89-84FD-A5DC5A75C526}" type="datetimeFigureOut">
              <a:rPr lang="fr-FR" smtClean="0"/>
              <a:t>24/03/2025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B12A277-E5F3-4D1A-A03A-C3E6B5B017B0}" type="slidenum">
              <a:rPr lang="fr-FR" smtClean="0"/>
              <a:t>‹N°›</a:t>
            </a:fld>
            <a:endParaRPr lang="fr-FR"/>
          </a:p>
        </p:txBody>
      </p:sp>
    </p:spTree>
    <p:extLst>
      <p:ext uri="{BB962C8B-B14F-4D97-AF65-F5344CB8AC3E}">
        <p14:creationId xmlns:p14="http://schemas.microsoft.com/office/powerpoint/2010/main" val="1094135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93D29C5-7E0B-4F89-84FD-A5DC5A75C526}" type="datetimeFigureOut">
              <a:rPr lang="fr-FR" smtClean="0"/>
              <a:t>24/03/2025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B12A277-E5F3-4D1A-A03A-C3E6B5B017B0}" type="slidenum">
              <a:rPr lang="fr-FR" smtClean="0"/>
              <a:t>‹N°›</a:t>
            </a:fld>
            <a:endParaRPr lang="fr-FR"/>
          </a:p>
        </p:txBody>
      </p:sp>
    </p:spTree>
    <p:extLst>
      <p:ext uri="{BB962C8B-B14F-4D97-AF65-F5344CB8AC3E}">
        <p14:creationId xmlns:p14="http://schemas.microsoft.com/office/powerpoint/2010/main" val="796982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93D29C5-7E0B-4F89-84FD-A5DC5A75C526}" type="datetimeFigureOut">
              <a:rPr lang="fr-FR" smtClean="0"/>
              <a:t>24/03/2025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B12A277-E5F3-4D1A-A03A-C3E6B5B017B0}" type="slidenum">
              <a:rPr lang="fr-FR" smtClean="0"/>
              <a:t>‹N°›</a:t>
            </a:fld>
            <a:endParaRPr lang="fr-FR"/>
          </a:p>
        </p:txBody>
      </p:sp>
    </p:spTree>
    <p:extLst>
      <p:ext uri="{BB962C8B-B14F-4D97-AF65-F5344CB8AC3E}">
        <p14:creationId xmlns:p14="http://schemas.microsoft.com/office/powerpoint/2010/main" val="619033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F93D29C5-7E0B-4F89-84FD-A5DC5A75C526}" type="datetimeFigureOut">
              <a:rPr lang="fr-FR" smtClean="0"/>
              <a:t>24/03/2025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B12A277-E5F3-4D1A-A03A-C3E6B5B017B0}" type="slidenum">
              <a:rPr lang="fr-FR" smtClean="0"/>
              <a:t>‹N°›</a:t>
            </a:fld>
            <a:endParaRPr lang="fr-FR"/>
          </a:p>
        </p:txBody>
      </p:sp>
    </p:spTree>
    <p:extLst>
      <p:ext uri="{BB962C8B-B14F-4D97-AF65-F5344CB8AC3E}">
        <p14:creationId xmlns:p14="http://schemas.microsoft.com/office/powerpoint/2010/main" val="2027135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F93D29C5-7E0B-4F89-84FD-A5DC5A75C526}" type="datetimeFigureOut">
              <a:rPr lang="fr-FR" smtClean="0"/>
              <a:t>24/03/2025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B12A277-E5F3-4D1A-A03A-C3E6B5B017B0}" type="slidenum">
              <a:rPr lang="fr-FR" smtClean="0"/>
              <a:t>‹N°›</a:t>
            </a:fld>
            <a:endParaRPr lang="fr-FR"/>
          </a:p>
        </p:txBody>
      </p:sp>
    </p:spTree>
    <p:extLst>
      <p:ext uri="{BB962C8B-B14F-4D97-AF65-F5344CB8AC3E}">
        <p14:creationId xmlns:p14="http://schemas.microsoft.com/office/powerpoint/2010/main" val="2729553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F93D29C5-7E0B-4F89-84FD-A5DC5A75C526}" type="datetimeFigureOut">
              <a:rPr lang="fr-FR" smtClean="0"/>
              <a:t>24/03/2025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B12A277-E5F3-4D1A-A03A-C3E6B5B017B0}" type="slidenum">
              <a:rPr lang="fr-FR" smtClean="0"/>
              <a:t>‹N°›</a:t>
            </a:fld>
            <a:endParaRPr lang="fr-FR"/>
          </a:p>
        </p:txBody>
      </p:sp>
    </p:spTree>
    <p:extLst>
      <p:ext uri="{BB962C8B-B14F-4D97-AF65-F5344CB8AC3E}">
        <p14:creationId xmlns:p14="http://schemas.microsoft.com/office/powerpoint/2010/main" val="1600563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F93D29C5-7E0B-4F89-84FD-A5DC5A75C526}" type="datetimeFigureOut">
              <a:rPr lang="fr-FR" smtClean="0"/>
              <a:t>24/03/2025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B12A277-E5F3-4D1A-A03A-C3E6B5B017B0}" type="slidenum">
              <a:rPr lang="fr-FR" smtClean="0"/>
              <a:t>‹N°›</a:t>
            </a:fld>
            <a:endParaRPr lang="fr-FR"/>
          </a:p>
        </p:txBody>
      </p:sp>
    </p:spTree>
    <p:extLst>
      <p:ext uri="{BB962C8B-B14F-4D97-AF65-F5344CB8AC3E}">
        <p14:creationId xmlns:p14="http://schemas.microsoft.com/office/powerpoint/2010/main" val="3906369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93D29C5-7E0B-4F89-84FD-A5DC5A75C526}" type="datetimeFigureOut">
              <a:rPr lang="fr-FR" smtClean="0"/>
              <a:t>24/03/2025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B12A277-E5F3-4D1A-A03A-C3E6B5B017B0}" type="slidenum">
              <a:rPr lang="fr-FR" smtClean="0"/>
              <a:t>‹N°›</a:t>
            </a:fld>
            <a:endParaRPr lang="fr-FR"/>
          </a:p>
        </p:txBody>
      </p:sp>
    </p:spTree>
    <p:extLst>
      <p:ext uri="{BB962C8B-B14F-4D97-AF65-F5344CB8AC3E}">
        <p14:creationId xmlns:p14="http://schemas.microsoft.com/office/powerpoint/2010/main" val="3492779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93D29C5-7E0B-4F89-84FD-A5DC5A75C526}" type="datetimeFigureOut">
              <a:rPr lang="fr-FR" smtClean="0"/>
              <a:t>24/03/2025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B12A277-E5F3-4D1A-A03A-C3E6B5B017B0}" type="slidenum">
              <a:rPr lang="fr-FR" smtClean="0"/>
              <a:t>‹N°›</a:t>
            </a:fld>
            <a:endParaRPr lang="fr-FR"/>
          </a:p>
        </p:txBody>
      </p:sp>
    </p:spTree>
    <p:extLst>
      <p:ext uri="{BB962C8B-B14F-4D97-AF65-F5344CB8AC3E}">
        <p14:creationId xmlns:p14="http://schemas.microsoft.com/office/powerpoint/2010/main" val="2197357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93D29C5-7E0B-4F89-84FD-A5DC5A75C526}" type="datetimeFigureOut">
              <a:rPr lang="fr-FR" smtClean="0"/>
              <a:t>24/03/2025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B12A277-E5F3-4D1A-A03A-C3E6B5B017B0}" type="slidenum">
              <a:rPr lang="fr-FR" smtClean="0"/>
              <a:t>‹N°›</a:t>
            </a:fld>
            <a:endParaRPr lang="fr-FR"/>
          </a:p>
        </p:txBody>
      </p:sp>
    </p:spTree>
    <p:extLst>
      <p:ext uri="{BB962C8B-B14F-4D97-AF65-F5344CB8AC3E}">
        <p14:creationId xmlns:p14="http://schemas.microsoft.com/office/powerpoint/2010/main" val="1097970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3D29C5-7E0B-4F89-84FD-A5DC5A75C526}" type="datetimeFigureOut">
              <a:rPr lang="fr-FR" smtClean="0"/>
              <a:t>24/03/2025</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12A277-E5F3-4D1A-A03A-C3E6B5B017B0}" type="slidenum">
              <a:rPr lang="fr-FR" smtClean="0"/>
              <a:t>‹N°›</a:t>
            </a:fld>
            <a:endParaRPr lang="fr-FR"/>
          </a:p>
        </p:txBody>
      </p:sp>
    </p:spTree>
    <p:extLst>
      <p:ext uri="{BB962C8B-B14F-4D97-AF65-F5344CB8AC3E}">
        <p14:creationId xmlns:p14="http://schemas.microsoft.com/office/powerpoint/2010/main" val="4682319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itie-guinee.org/rapport-de-diagnostic-de-corruption-dans-le-secteur-minier-guineen/" TargetMode="External"/><Relationship Id="rId2" Type="http://schemas.openxmlformats.org/officeDocument/2006/relationships/hyperlink" Target="http://www.itie-guinee.org/"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4400" b="1" dirty="0" smtClean="0"/>
              <a:t>LUTTE CONTRE LA CORRUPTION DANS LE SECTEUR MINIER EN GUINEE</a:t>
            </a:r>
            <a:endParaRPr lang="fr-FR" sz="4400" b="1" dirty="0"/>
          </a:p>
        </p:txBody>
      </p:sp>
      <p:sp>
        <p:nvSpPr>
          <p:cNvPr id="3" name="Sous-titre 2"/>
          <p:cNvSpPr>
            <a:spLocks noGrp="1"/>
          </p:cNvSpPr>
          <p:nvPr>
            <p:ph type="subTitle" idx="1"/>
          </p:nvPr>
        </p:nvSpPr>
        <p:spPr/>
        <p:txBody>
          <a:bodyPr>
            <a:normAutofit/>
          </a:bodyPr>
          <a:lstStyle/>
          <a:p>
            <a:r>
              <a:rPr lang="fr-FR" sz="2800" dirty="0" smtClean="0"/>
              <a:t>Introduction</a:t>
            </a:r>
            <a:endParaRPr lang="fr-FR" sz="2800" dirty="0"/>
          </a:p>
        </p:txBody>
      </p:sp>
    </p:spTree>
    <p:extLst>
      <p:ext uri="{BB962C8B-B14F-4D97-AF65-F5344CB8AC3E}">
        <p14:creationId xmlns:p14="http://schemas.microsoft.com/office/powerpoint/2010/main" val="22086216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latin typeface="Calibri" panose="020F0502020204030204" pitchFamily="34" charset="0"/>
                <a:ea typeface="Calibri" panose="020F0502020204030204" pitchFamily="34" charset="0"/>
                <a:cs typeface="Times New Roman" panose="02020603050405020304" pitchFamily="18" charset="0"/>
              </a:rPr>
              <a:t>L</a:t>
            </a:r>
            <a:r>
              <a:rPr lang="fr-FR" b="1" dirty="0" smtClean="0">
                <a:effectLst/>
                <a:latin typeface="Calibri" panose="020F0502020204030204" pitchFamily="34" charset="0"/>
                <a:ea typeface="Calibri" panose="020F0502020204030204" pitchFamily="34" charset="0"/>
                <a:cs typeface="Times New Roman" panose="02020603050405020304" pitchFamily="18" charset="0"/>
              </a:rPr>
              <a:t>e Rapport de l’Etude</a:t>
            </a:r>
            <a:endParaRPr lang="fr-FR" dirty="0"/>
          </a:p>
        </p:txBody>
      </p:sp>
      <p:sp>
        <p:nvSpPr>
          <p:cNvPr id="3" name="Espace réservé du contenu 2"/>
          <p:cNvSpPr>
            <a:spLocks noGrp="1"/>
          </p:cNvSpPr>
          <p:nvPr>
            <p:ph idx="1"/>
          </p:nvPr>
        </p:nvSpPr>
        <p:spPr/>
        <p:txBody>
          <a:bodyPr/>
          <a:lstStyle/>
          <a:p>
            <a:endParaRPr lang="fr-FR" dirty="0"/>
          </a:p>
        </p:txBody>
      </p:sp>
      <p:sp>
        <p:nvSpPr>
          <p:cNvPr id="4" name="Rectangle 3"/>
          <p:cNvSpPr/>
          <p:nvPr/>
        </p:nvSpPr>
        <p:spPr>
          <a:xfrm>
            <a:off x="1538869" y="2531327"/>
            <a:ext cx="9277814" cy="3649076"/>
          </a:xfrm>
          <a:prstGeom prst="rect">
            <a:avLst/>
          </a:prstGeom>
        </p:spPr>
        <p:txBody>
          <a:bodyPr wrap="square">
            <a:spAutoFit/>
          </a:bodyPr>
          <a:lstStyle/>
          <a:p>
            <a:pPr>
              <a:lnSpc>
                <a:spcPct val="107000"/>
              </a:lnSpc>
              <a:spcAft>
                <a:spcPts val="800"/>
              </a:spcAft>
            </a:pPr>
            <a:r>
              <a:rPr lang="fr-FR" sz="3600" dirty="0" smtClean="0">
                <a:effectLst/>
                <a:latin typeface="Calibri" panose="020F0502020204030204" pitchFamily="34" charset="0"/>
                <a:ea typeface="Calibri" panose="020F0502020204030204" pitchFamily="34" charset="0"/>
                <a:cs typeface="Times New Roman" panose="02020603050405020304" pitchFamily="18" charset="0"/>
              </a:rPr>
              <a:t>Ce Rapport présente les domaines potentiels de corruption dans les trois maillons identifiés de la chaîne des valeurs des Industries extractives. Dans ce Rapport les formes de corruption identifiées pour chaque maillon sont les suivantes :</a:t>
            </a:r>
            <a:endParaRPr lang="fr-FR"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454036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I. </a:t>
            </a:r>
            <a:r>
              <a:rPr lang="fr-FR" b="1" u="sng" dirty="0"/>
              <a:t>Décision d'extraction, d'octroi de licences et de contrats</a:t>
            </a:r>
            <a:endParaRPr lang="fr-FR" dirty="0"/>
          </a:p>
        </p:txBody>
      </p:sp>
      <p:sp>
        <p:nvSpPr>
          <p:cNvPr id="3" name="Espace réservé du contenu 2"/>
          <p:cNvSpPr>
            <a:spLocks noGrp="1"/>
          </p:cNvSpPr>
          <p:nvPr>
            <p:ph idx="1"/>
          </p:nvPr>
        </p:nvSpPr>
        <p:spPr/>
        <p:txBody>
          <a:bodyPr/>
          <a:lstStyle/>
          <a:p>
            <a:pPr marL="0" indent="0">
              <a:buNone/>
            </a:pPr>
            <a:r>
              <a:rPr lang="fr-FR" dirty="0"/>
              <a:t>L’analyse de ce domaine d’intervention a permis d’identifier </a:t>
            </a:r>
            <a:r>
              <a:rPr lang="fr-FR" dirty="0" smtClean="0"/>
              <a:t>les </a:t>
            </a:r>
            <a:r>
              <a:rPr lang="fr-FR" dirty="0"/>
              <a:t>formes de corruption jugées préoccupantes </a:t>
            </a:r>
            <a:r>
              <a:rPr lang="fr-FR" dirty="0" smtClean="0"/>
              <a:t> suivantes:</a:t>
            </a:r>
            <a:endParaRPr lang="fr-FR" dirty="0"/>
          </a:p>
          <a:p>
            <a:pPr lvl="0"/>
            <a:r>
              <a:rPr lang="fr-FR" b="1" dirty="0"/>
              <a:t>Collusion et Favoritisme dans l’octroi de titres miniers récemment retirés:</a:t>
            </a:r>
            <a:r>
              <a:rPr lang="fr-FR" dirty="0"/>
              <a:t> </a:t>
            </a:r>
          </a:p>
          <a:p>
            <a:pPr lvl="0"/>
            <a:r>
              <a:rPr lang="fr-FR" b="1" dirty="0"/>
              <a:t>Paiement pour accélérer le processus d’octroi de titres miniers Paiement de pots de vins pour obtenir un avis favorable des comités d’examen :</a:t>
            </a:r>
            <a:r>
              <a:rPr lang="fr-FR" dirty="0"/>
              <a:t> </a:t>
            </a:r>
          </a:p>
          <a:p>
            <a:pPr lvl="0"/>
            <a:r>
              <a:rPr lang="fr-FR" b="1" dirty="0"/>
              <a:t>Octroi de titres miniers à des sociétés politiquement connectées sans expérience dans le secteur</a:t>
            </a:r>
            <a:r>
              <a:rPr lang="fr-FR" dirty="0"/>
              <a:t>      </a:t>
            </a:r>
          </a:p>
          <a:p>
            <a:endParaRPr lang="fr-FR" dirty="0"/>
          </a:p>
        </p:txBody>
      </p:sp>
    </p:spTree>
    <p:extLst>
      <p:ext uri="{BB962C8B-B14F-4D97-AF65-F5344CB8AC3E}">
        <p14:creationId xmlns:p14="http://schemas.microsoft.com/office/powerpoint/2010/main" val="39286375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u="sng" dirty="0"/>
              <a:t>II. Collecte des revenus </a:t>
            </a:r>
            <a:r>
              <a:rPr lang="fr-FR" dirty="0"/>
              <a:t/>
            </a:r>
            <a:br>
              <a:rPr lang="fr-FR" dirty="0"/>
            </a:br>
            <a:endParaRPr lang="fr-FR" dirty="0"/>
          </a:p>
        </p:txBody>
      </p:sp>
      <p:sp>
        <p:nvSpPr>
          <p:cNvPr id="3" name="Espace réservé du contenu 2"/>
          <p:cNvSpPr>
            <a:spLocks noGrp="1"/>
          </p:cNvSpPr>
          <p:nvPr>
            <p:ph idx="1"/>
          </p:nvPr>
        </p:nvSpPr>
        <p:spPr/>
        <p:txBody>
          <a:bodyPr>
            <a:normAutofit lnSpcReduction="10000"/>
          </a:bodyPr>
          <a:lstStyle/>
          <a:p>
            <a:r>
              <a:rPr lang="fr-FR" dirty="0"/>
              <a:t>Les formes de corruption suivantes ont été identifiées comme préoccupante dans ce domaine :</a:t>
            </a:r>
          </a:p>
          <a:p>
            <a:pPr lvl="0"/>
            <a:r>
              <a:rPr lang="fr-FR" b="1" dirty="0"/>
              <a:t>Favoritisme dans les annexes fiscales des conventions de base des sociétés minières </a:t>
            </a:r>
            <a:endParaRPr lang="fr-FR" dirty="0"/>
          </a:p>
          <a:p>
            <a:pPr lvl="0"/>
            <a:r>
              <a:rPr lang="fr-FR" b="1" dirty="0"/>
              <a:t>Manipulation des volumes de bauxite à l’exportation </a:t>
            </a:r>
            <a:endParaRPr lang="fr-FR" dirty="0"/>
          </a:p>
          <a:p>
            <a:pPr lvl="0"/>
            <a:r>
              <a:rPr lang="fr-FR" b="1" dirty="0"/>
              <a:t>Sous-évaluation de la qualité de la bauxite à l’exportation </a:t>
            </a:r>
            <a:endParaRPr lang="fr-FR" dirty="0"/>
          </a:p>
          <a:p>
            <a:r>
              <a:rPr lang="fr-FR" b="1" dirty="0"/>
              <a:t>Manipulation du prix de vente :</a:t>
            </a:r>
            <a:r>
              <a:rPr lang="fr-FR" dirty="0"/>
              <a:t> Cette forme de corruption consiste </a:t>
            </a:r>
            <a:r>
              <a:rPr lang="fr-FR" dirty="0" smtClean="0"/>
              <a:t>pour </a:t>
            </a:r>
            <a:r>
              <a:rPr lang="fr-FR" dirty="0"/>
              <a:t>les sociétés minières à vendre leur production à des prix inférieurs au prix du marché à des sociétés affiliées domiciliées en vue de minimiser leurs chiffres d'affaires en Guinée.</a:t>
            </a:r>
          </a:p>
        </p:txBody>
      </p:sp>
    </p:spTree>
    <p:extLst>
      <p:ext uri="{BB962C8B-B14F-4D97-AF65-F5344CB8AC3E}">
        <p14:creationId xmlns:p14="http://schemas.microsoft.com/office/powerpoint/2010/main" val="32233363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lvl="0"/>
            <a:r>
              <a:rPr lang="fr-FR" b="1" dirty="0"/>
              <a:t>Surévaluation des charges à travers les prix de transferts :</a:t>
            </a:r>
            <a:r>
              <a:rPr lang="fr-FR" dirty="0"/>
              <a:t> cette forme de corruption se produit lorsqu'une entreprise minière surévalue les charges supportées par sa filiale dans un pays à fiscalité élevée, dans le but de réduire son bénéfice imposable. Cette pratique peut se faire de deux manières principales : en gonflant les prestations discrétionnaires des entités affiliées, ou en sous-capitalisant la filiale qui va ensuite s’endetter auprès des investisseurs et payer des intérêts élevés à ceux-ci.</a:t>
            </a:r>
          </a:p>
          <a:p>
            <a:endParaRPr lang="fr-FR" dirty="0"/>
          </a:p>
        </p:txBody>
      </p:sp>
    </p:spTree>
    <p:extLst>
      <p:ext uri="{BB962C8B-B14F-4D97-AF65-F5344CB8AC3E}">
        <p14:creationId xmlns:p14="http://schemas.microsoft.com/office/powerpoint/2010/main" val="10750631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lvl="0"/>
            <a:r>
              <a:rPr lang="fr-FR" b="1" dirty="0"/>
              <a:t>Collusion entre l’administration fiscale et les sociétés minières pour réduire le montant des redressements </a:t>
            </a:r>
            <a:endParaRPr lang="fr-FR" dirty="0"/>
          </a:p>
          <a:p>
            <a:pPr lvl="0"/>
            <a:r>
              <a:rPr lang="fr-FR" b="1" dirty="0"/>
              <a:t>Interférence politique dans le contrôle fiscal</a:t>
            </a:r>
            <a:r>
              <a:rPr lang="fr-FR" dirty="0"/>
              <a:t> : cette forme de corruption se produit lorsque des politiciens ou des hauts fonctionnaires interfèrent dans le processus de contrôle fiscal afin de favoriser des intérêts particuliers. Cette pratique implique souvent l'exercice de pression sur les contrôleurs fiscaux pour qu'ils réduisent les montants d'impôts et pénalités ou ferment les yeux sur les manquements relevés.</a:t>
            </a:r>
          </a:p>
          <a:p>
            <a:endParaRPr lang="fr-FR" dirty="0"/>
          </a:p>
        </p:txBody>
      </p:sp>
    </p:spTree>
    <p:extLst>
      <p:ext uri="{BB962C8B-B14F-4D97-AF65-F5344CB8AC3E}">
        <p14:creationId xmlns:p14="http://schemas.microsoft.com/office/powerpoint/2010/main" val="25670373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III. </a:t>
            </a:r>
            <a:r>
              <a:rPr lang="fr-FR" b="1" u="sng" dirty="0"/>
              <a:t>Gestion des revenus.  </a:t>
            </a:r>
            <a:r>
              <a:rPr lang="fr-FR" dirty="0"/>
              <a:t/>
            </a:r>
            <a:br>
              <a:rPr lang="fr-FR" dirty="0"/>
            </a:br>
            <a:endParaRPr lang="fr-FR" dirty="0"/>
          </a:p>
        </p:txBody>
      </p:sp>
      <p:sp>
        <p:nvSpPr>
          <p:cNvPr id="3" name="Espace réservé du contenu 2"/>
          <p:cNvSpPr>
            <a:spLocks noGrp="1"/>
          </p:cNvSpPr>
          <p:nvPr>
            <p:ph idx="1"/>
          </p:nvPr>
        </p:nvSpPr>
        <p:spPr/>
        <p:txBody>
          <a:bodyPr/>
          <a:lstStyle/>
          <a:p>
            <a:r>
              <a:rPr lang="fr-FR" dirty="0"/>
              <a:t>L’analyse de ce processus a permis d'identifier le paiement de commissions occultes dans la chaîne de paiement comme la forme de corruption la plus préoccupante dans ce </a:t>
            </a:r>
            <a:r>
              <a:rPr lang="fr-FR" dirty="0" smtClean="0"/>
              <a:t>domaine:</a:t>
            </a:r>
            <a:endParaRPr lang="fr-FR" dirty="0"/>
          </a:p>
          <a:p>
            <a:pPr lvl="0"/>
            <a:r>
              <a:rPr lang="fr-FR" b="1" dirty="0"/>
              <a:t>Paiement de commission occulte dans la chaîne de paiement</a:t>
            </a:r>
            <a:endParaRPr lang="fr-FR" dirty="0"/>
          </a:p>
          <a:p>
            <a:r>
              <a:rPr lang="fr-FR" b="1" dirty="0"/>
              <a:t> </a:t>
            </a:r>
            <a:r>
              <a:rPr lang="fr-FR" dirty="0"/>
              <a:t>Cette pratique consiste au paiement direct ou indirect de pots-de-vin sous forme de commissions occultes au personnel de l’ANAFIC pour accélérer </a:t>
            </a:r>
            <a:r>
              <a:rPr lang="fr-FR" dirty="0" smtClean="0"/>
              <a:t>le </a:t>
            </a:r>
            <a:r>
              <a:rPr lang="fr-FR" dirty="0"/>
              <a:t>transfert des fonds destinés aux fournisseurs ayant exécuté les projets des collectivités. </a:t>
            </a:r>
          </a:p>
        </p:txBody>
      </p:sp>
    </p:spTree>
    <p:extLst>
      <p:ext uri="{BB962C8B-B14F-4D97-AF65-F5344CB8AC3E}">
        <p14:creationId xmlns:p14="http://schemas.microsoft.com/office/powerpoint/2010/main" val="17574883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B</a:t>
            </a:r>
            <a:r>
              <a:rPr lang="fr-FR" dirty="0"/>
              <a:t>. </a:t>
            </a:r>
            <a:r>
              <a:rPr lang="fr-FR" b="1" dirty="0"/>
              <a:t>Le Plan de prévention</a:t>
            </a:r>
            <a:endParaRPr lang="fr-FR" dirty="0"/>
          </a:p>
        </p:txBody>
      </p:sp>
      <p:sp>
        <p:nvSpPr>
          <p:cNvPr id="3" name="Espace réservé du contenu 2"/>
          <p:cNvSpPr>
            <a:spLocks noGrp="1"/>
          </p:cNvSpPr>
          <p:nvPr>
            <p:ph idx="1"/>
          </p:nvPr>
        </p:nvSpPr>
        <p:spPr/>
        <p:txBody>
          <a:bodyPr>
            <a:normAutofit fontScale="85000" lnSpcReduction="20000"/>
          </a:bodyPr>
          <a:lstStyle/>
          <a:p>
            <a:pPr marL="0" indent="0">
              <a:buNone/>
            </a:pPr>
            <a:r>
              <a:rPr lang="fr-FR" dirty="0"/>
              <a:t>Il  constitue la mesure corrective à apporter pour chaque cas éventuel de </a:t>
            </a:r>
            <a:r>
              <a:rPr lang="fr-FR" dirty="0" smtClean="0"/>
              <a:t>corruption </a:t>
            </a:r>
            <a:r>
              <a:rPr lang="fr-FR" dirty="0"/>
              <a:t>ainsi que les structures identifiées pour des actions </a:t>
            </a:r>
            <a:r>
              <a:rPr lang="fr-FR" dirty="0" smtClean="0"/>
              <a:t>correctives.</a:t>
            </a:r>
          </a:p>
          <a:p>
            <a:pPr marL="0" indent="0">
              <a:buNone/>
            </a:pPr>
            <a:r>
              <a:rPr lang="fr-FR" dirty="0" smtClean="0"/>
              <a:t>Dans </a:t>
            </a:r>
            <a:r>
              <a:rPr lang="fr-FR" dirty="0"/>
              <a:t>ce plan de prévention, les formes de corruptions possibles sont identifiées pour chaque objectif fixé. </a:t>
            </a:r>
          </a:p>
          <a:p>
            <a:endParaRPr lang="fr-FR" dirty="0" smtClean="0"/>
          </a:p>
          <a:p>
            <a:r>
              <a:rPr lang="fr-FR" b="1" dirty="0"/>
              <a:t>Au niveau de l’Octroi des titres miniers </a:t>
            </a:r>
            <a:endParaRPr lang="fr-FR" dirty="0"/>
          </a:p>
          <a:p>
            <a:pPr marL="0" lvl="0" indent="0">
              <a:buNone/>
            </a:pPr>
            <a:r>
              <a:rPr lang="fr-FR" dirty="0" smtClean="0"/>
              <a:t>Il faut envisager</a:t>
            </a:r>
            <a:r>
              <a:rPr lang="fr-FR" dirty="0"/>
              <a:t> : </a:t>
            </a:r>
            <a:endParaRPr lang="fr-FR" dirty="0" smtClean="0"/>
          </a:p>
          <a:p>
            <a:pPr marL="0" lvl="0" indent="0">
              <a:buNone/>
            </a:pPr>
            <a:r>
              <a:rPr lang="fr-FR" b="1" i="1" dirty="0" smtClean="0"/>
              <a:t>Paiement </a:t>
            </a:r>
            <a:r>
              <a:rPr lang="fr-FR" b="1" i="1" dirty="0"/>
              <a:t>pour accélérer le processus d'octroi de titres miniers</a:t>
            </a:r>
            <a:endParaRPr lang="fr-FR" dirty="0"/>
          </a:p>
          <a:p>
            <a:r>
              <a:rPr lang="fr-FR" dirty="0"/>
              <a:t>La mesure corrective est : </a:t>
            </a:r>
            <a:r>
              <a:rPr lang="fr-FR" i="1" dirty="0"/>
              <a:t>accroitre la transparence et </a:t>
            </a:r>
            <a:r>
              <a:rPr lang="fr-FR" i="1" dirty="0" smtClean="0"/>
              <a:t>assurer </a:t>
            </a:r>
            <a:r>
              <a:rPr lang="fr-FR" i="1" dirty="0"/>
              <a:t>l’efficacité du processus d’octroi des titres miniers afin de décourager des actes de corruption susceptibles d’entraîner une répercussion négative sur le secteur extractif guinéen </a:t>
            </a:r>
            <a:endParaRPr lang="fr-FR" dirty="0"/>
          </a:p>
          <a:p>
            <a:pPr marL="0" indent="0">
              <a:buNone/>
            </a:pPr>
            <a:r>
              <a:rPr lang="fr-FR" dirty="0"/>
              <a:t> </a:t>
            </a:r>
          </a:p>
        </p:txBody>
      </p:sp>
    </p:spTree>
    <p:extLst>
      <p:ext uri="{BB962C8B-B14F-4D97-AF65-F5344CB8AC3E}">
        <p14:creationId xmlns:p14="http://schemas.microsoft.com/office/powerpoint/2010/main" val="34087003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marL="0" indent="0">
              <a:buNone/>
            </a:pPr>
            <a:r>
              <a:rPr lang="fr-FR" dirty="0"/>
              <a:t>Il a été donc envisagé </a:t>
            </a:r>
            <a:r>
              <a:rPr lang="fr-FR" dirty="0" smtClean="0"/>
              <a:t>à ce titre de </a:t>
            </a:r>
            <a:r>
              <a:rPr lang="fr-FR" dirty="0"/>
              <a:t>réaliser des actions par les acteurs concernés (Ministère des Mines et de la Géologie et le CPDM).</a:t>
            </a:r>
          </a:p>
          <a:p>
            <a:pPr marL="0" indent="0">
              <a:buNone/>
            </a:pPr>
            <a:r>
              <a:rPr lang="fr-FR" dirty="0" smtClean="0"/>
              <a:t>A </a:t>
            </a:r>
            <a:r>
              <a:rPr lang="fr-FR" dirty="0"/>
              <a:t>date, le CPDM est entrain de faire migrer le Cadastre minier dans le Cloud qui permet son accès même à domicile, le Projet d’Arrêté pour la Nouvelle procédure cadastrale est en cours, le projet d’Arrêté  </a:t>
            </a:r>
            <a:r>
              <a:rPr lang="fr-FR" dirty="0" err="1" smtClean="0"/>
              <a:t>iGouvernement</a:t>
            </a:r>
            <a:r>
              <a:rPr lang="fr-FR" dirty="0" smtClean="0"/>
              <a:t> </a:t>
            </a:r>
            <a:r>
              <a:rPr lang="fr-FR" dirty="0"/>
              <a:t>permettant  de faire, suivre et faire les paiements pour  sa demande de titre minier à distance est également en cours. </a:t>
            </a:r>
          </a:p>
          <a:p>
            <a:endParaRPr lang="fr-FR" dirty="0"/>
          </a:p>
        </p:txBody>
      </p:sp>
    </p:spTree>
    <p:extLst>
      <p:ext uri="{BB962C8B-B14F-4D97-AF65-F5344CB8AC3E}">
        <p14:creationId xmlns:p14="http://schemas.microsoft.com/office/powerpoint/2010/main" val="18646925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b="1" dirty="0"/>
              <a:t>Favoritisme dans les annexes fiscales des conventions de base des sociétés minières : </a:t>
            </a:r>
            <a:r>
              <a:rPr lang="fr-FR" dirty="0"/>
              <a:t>Cette pratique implique la manipulation des clauses fiscales dans les conventions de base des sociétés minières. Le favoritisme dans les annexes fiscales peut prendre plusieurs formes, notamment l’octroi d'exonérations d'impôts à des sociétés minières spécifiques sans raison valable, l'attribution de taux d'imposition préférentiels et la manipulation de la formule de calcul des redevances.</a:t>
            </a:r>
          </a:p>
          <a:p>
            <a:endParaRPr lang="fr-FR" dirty="0"/>
          </a:p>
        </p:txBody>
      </p:sp>
    </p:spTree>
    <p:extLst>
      <p:ext uri="{BB962C8B-B14F-4D97-AF65-F5344CB8AC3E}">
        <p14:creationId xmlns:p14="http://schemas.microsoft.com/office/powerpoint/2010/main" val="9445288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marL="0" indent="0">
              <a:buNone/>
            </a:pPr>
            <a:r>
              <a:rPr lang="fr-FR" dirty="0"/>
              <a:t>Pour ce cas de corruption, le Plan d’intervention prévoit ceci :</a:t>
            </a:r>
          </a:p>
          <a:p>
            <a:r>
              <a:rPr lang="fr-FR" i="1" dirty="0"/>
              <a:t>Renforcer la surveillance des négociations de conventions minières par le parlement, la société civile, les médias et l'Agence Nationale de Lutte contre la Corruption (ANLC-PBG) et la divulgation des motivations derrière les exonérations et avantages fiscaux accordés aux sociétés minières.</a:t>
            </a:r>
            <a:endParaRPr lang="fr-FR" dirty="0"/>
          </a:p>
          <a:p>
            <a:endParaRPr lang="fr-FR" dirty="0"/>
          </a:p>
        </p:txBody>
      </p:sp>
    </p:spTree>
    <p:extLst>
      <p:ext uri="{BB962C8B-B14F-4D97-AF65-F5344CB8AC3E}">
        <p14:creationId xmlns:p14="http://schemas.microsoft.com/office/powerpoint/2010/main" val="85506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a:t>
            </a:r>
            <a:endParaRPr lang="fr-FR" dirty="0"/>
          </a:p>
        </p:txBody>
      </p:sp>
      <p:sp>
        <p:nvSpPr>
          <p:cNvPr id="3" name="Espace réservé du contenu 2"/>
          <p:cNvSpPr>
            <a:spLocks noGrp="1"/>
          </p:cNvSpPr>
          <p:nvPr>
            <p:ph idx="1"/>
          </p:nvPr>
        </p:nvSpPr>
        <p:spPr/>
        <p:txBody>
          <a:bodyPr>
            <a:normAutofit/>
          </a:bodyPr>
          <a:lstStyle/>
          <a:p>
            <a:r>
              <a:rPr lang="fr-FR" sz="4400" dirty="0"/>
              <a:t>Dans le cadre de la lutte contre la corruption qui gangrène notre économie, tous les collèges de l’ITIE-Guinée ont eu à donner leur contribution efficace et efficiente pour enrailler ce fléau :</a:t>
            </a:r>
          </a:p>
          <a:p>
            <a:endParaRPr lang="fr-FR" sz="4400" dirty="0"/>
          </a:p>
        </p:txBody>
      </p:sp>
    </p:spTree>
    <p:extLst>
      <p:ext uri="{BB962C8B-B14F-4D97-AF65-F5344CB8AC3E}">
        <p14:creationId xmlns:p14="http://schemas.microsoft.com/office/powerpoint/2010/main" val="37493644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fr-FR" b="1" dirty="0"/>
              <a:t>Paiement de commission occulte dans la chaîne de paiement :</a:t>
            </a:r>
            <a:endParaRPr lang="fr-FR" dirty="0"/>
          </a:p>
          <a:p>
            <a:pPr marL="0" indent="0">
              <a:buNone/>
            </a:pPr>
            <a:r>
              <a:rPr lang="fr-FR" dirty="0"/>
              <a:t>Cette pratique consiste au paiement de pots-de-vin pour accélérer le transfert des fonds destinés aux fournisseurs ayant exécutés les projets des collectivités.  </a:t>
            </a:r>
          </a:p>
          <a:p>
            <a:pPr marL="0" indent="0">
              <a:buNone/>
            </a:pPr>
            <a:r>
              <a:rPr lang="fr-FR" dirty="0"/>
              <a:t>La mesure corrective prévue est celle-ci : </a:t>
            </a:r>
          </a:p>
          <a:p>
            <a:pPr marL="0" lvl="0" indent="0">
              <a:buNone/>
            </a:pPr>
            <a:r>
              <a:rPr lang="fr-FR" i="1" dirty="0" smtClean="0"/>
              <a:t>1.Assurer </a:t>
            </a:r>
            <a:r>
              <a:rPr lang="fr-FR" i="1" dirty="0"/>
              <a:t>la transparence et l'efficacité du processus de transfert de fonds en introduisant des délais standards de traitement des dossiers.</a:t>
            </a:r>
            <a:endParaRPr lang="fr-FR" dirty="0"/>
          </a:p>
          <a:p>
            <a:pPr marL="0" indent="0">
              <a:buNone/>
            </a:pPr>
            <a:r>
              <a:rPr lang="fr-FR" i="1" dirty="0"/>
              <a:t>2 .Promouvoir l'engagement de la société civile et des médias dans la surveillance des transferts infranationaux </a:t>
            </a:r>
            <a:r>
              <a:rPr lang="fr-FR" i="1" dirty="0" smtClean="0"/>
              <a:t>afin </a:t>
            </a:r>
            <a:r>
              <a:rPr lang="fr-FR" i="1" dirty="0"/>
              <a:t>décourager et dénoncer les pratiques corrompues et répréhensibles ;</a:t>
            </a:r>
            <a:endParaRPr lang="fr-FR" dirty="0"/>
          </a:p>
          <a:p>
            <a:endParaRPr lang="fr-FR" dirty="0"/>
          </a:p>
        </p:txBody>
      </p:sp>
    </p:spTree>
    <p:extLst>
      <p:ext uri="{BB962C8B-B14F-4D97-AF65-F5344CB8AC3E}">
        <p14:creationId xmlns:p14="http://schemas.microsoft.com/office/powerpoint/2010/main" val="14468064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r>
              <a:rPr lang="fr-FR" b="1" dirty="0"/>
              <a:t>Sous-évaluation de la qualité de la bauxite à l’exportation :</a:t>
            </a:r>
            <a:endParaRPr lang="fr-FR" dirty="0"/>
          </a:p>
          <a:p>
            <a:pPr marL="0" indent="0">
              <a:buNone/>
            </a:pPr>
            <a:r>
              <a:rPr lang="fr-FR" dirty="0"/>
              <a:t>La mesure corrective est :</a:t>
            </a:r>
          </a:p>
          <a:p>
            <a:r>
              <a:rPr lang="fr-FR" i="1" dirty="0"/>
              <a:t>Renforcer les capacités techniques, matérielles et financières du Laboratoire National de la Géologie pour lui permettre de faire une analyse indépendante de la qualité.</a:t>
            </a:r>
            <a:endParaRPr lang="fr-FR" dirty="0"/>
          </a:p>
          <a:p>
            <a:r>
              <a:rPr lang="fr-FR" b="1" dirty="0"/>
              <a:t>Manipulation du prix de vente à travers les prix de transferts :</a:t>
            </a:r>
            <a:r>
              <a:rPr lang="fr-FR" dirty="0"/>
              <a:t> Cette forme de corruption consiste pour les sociétés minières à vendre leur production à des prix inférieurs au prix du marché à des sociétés affiliées domiciliées dans des pays considérés comme paradis fiscaux en vue de minimiser leurs chiffres d'affaires en Guinée.</a:t>
            </a:r>
          </a:p>
          <a:p>
            <a:r>
              <a:rPr lang="fr-FR" dirty="0"/>
              <a:t>La mesure corrective est </a:t>
            </a:r>
            <a:r>
              <a:rPr lang="fr-FR" dirty="0" smtClean="0"/>
              <a:t>:</a:t>
            </a:r>
            <a:r>
              <a:rPr lang="fr-FR" i="1" dirty="0"/>
              <a:t> Améliorer la transparence dans la fixation du prix de la bauxite</a:t>
            </a:r>
            <a:endParaRPr lang="fr-FR" dirty="0"/>
          </a:p>
          <a:p>
            <a:endParaRPr lang="fr-FR" dirty="0"/>
          </a:p>
          <a:p>
            <a:endParaRPr lang="fr-FR" dirty="0"/>
          </a:p>
        </p:txBody>
      </p:sp>
    </p:spTree>
    <p:extLst>
      <p:ext uri="{BB962C8B-B14F-4D97-AF65-F5344CB8AC3E}">
        <p14:creationId xmlns:p14="http://schemas.microsoft.com/office/powerpoint/2010/main" val="4806924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Liens des deux documents</a:t>
            </a:r>
            <a:endParaRPr lang="fr-FR" b="1" dirty="0"/>
          </a:p>
        </p:txBody>
      </p:sp>
      <p:sp>
        <p:nvSpPr>
          <p:cNvPr id="3" name="Espace réservé du contenu 2"/>
          <p:cNvSpPr>
            <a:spLocks noGrp="1"/>
          </p:cNvSpPr>
          <p:nvPr>
            <p:ph idx="1"/>
          </p:nvPr>
        </p:nvSpPr>
        <p:spPr/>
        <p:txBody>
          <a:bodyPr/>
          <a:lstStyle/>
          <a:p>
            <a:pPr marL="0" indent="0">
              <a:buNone/>
            </a:pPr>
            <a:r>
              <a:rPr lang="fr-FR" i="1" dirty="0"/>
              <a:t>Les deux documents  de cette Etude </a:t>
            </a:r>
            <a:r>
              <a:rPr lang="fr-FR" i="1" dirty="0" smtClean="0"/>
              <a:t>: Rapport </a:t>
            </a:r>
            <a:r>
              <a:rPr lang="fr-FR" i="1" dirty="0"/>
              <a:t>de diagnostic de la corruption et le Plan  d’intervention sont publiés sur le site web de </a:t>
            </a:r>
            <a:r>
              <a:rPr lang="fr-FR" i="1" dirty="0" smtClean="0"/>
              <a:t>l’ITIE-Guinée : </a:t>
            </a:r>
            <a:r>
              <a:rPr lang="fr-FR" i="1" dirty="0" smtClean="0">
                <a:hlinkClick r:id="rId2"/>
              </a:rPr>
              <a:t>www.itie-guinee.org</a:t>
            </a:r>
            <a:r>
              <a:rPr lang="fr-FR" i="1" dirty="0" smtClean="0"/>
              <a:t>  </a:t>
            </a:r>
            <a:r>
              <a:rPr lang="fr-FR" i="1" dirty="0"/>
              <a:t>Suivant les liens ci- </a:t>
            </a:r>
            <a:r>
              <a:rPr lang="fr-FR" i="1" dirty="0" smtClean="0"/>
              <a:t>dessous</a:t>
            </a:r>
            <a:r>
              <a:rPr lang="fr-FR" i="1" dirty="0"/>
              <a:t> :</a:t>
            </a:r>
            <a:r>
              <a:rPr lang="fr-FR" dirty="0"/>
              <a:t> </a:t>
            </a:r>
            <a:r>
              <a:rPr lang="fr-FR" i="1" u="sng" dirty="0">
                <a:hlinkClick r:id="rId3"/>
              </a:rPr>
              <a:t>https://www.itie-guinee.org/rapport-de-diagnostic-de-corruption-dans-le-secteur-minier-guineen/</a:t>
            </a:r>
            <a:r>
              <a:rPr lang="fr-FR" i="1" dirty="0"/>
              <a:t>;   https://www.itie-guinee.org/plan-dintervention-diagnostic-de-corruption-dans-le-secteur-minier-guineen/</a:t>
            </a:r>
            <a:endParaRPr lang="fr-FR" dirty="0"/>
          </a:p>
          <a:p>
            <a:endParaRPr lang="fr-FR" dirty="0"/>
          </a:p>
        </p:txBody>
      </p:sp>
    </p:spTree>
    <p:extLst>
      <p:ext uri="{BB962C8B-B14F-4D97-AF65-F5344CB8AC3E}">
        <p14:creationId xmlns:p14="http://schemas.microsoft.com/office/powerpoint/2010/main" val="4024527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Conclusion </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a:bodyPr>
          <a:lstStyle/>
          <a:p>
            <a:pPr marL="0" indent="0">
              <a:buNone/>
            </a:pPr>
            <a:r>
              <a:rPr lang="fr-FR" dirty="0" smtClean="0"/>
              <a:t>Pour </a:t>
            </a:r>
            <a:r>
              <a:rPr lang="fr-FR" dirty="0"/>
              <a:t>accélérer le développement du pays, la Guinée a mis en place des institutions et des procédures de lutte contre la corruption, les détournements de fonds publics, le blanchiment d’argent et faits assimilés.</a:t>
            </a:r>
          </a:p>
          <a:p>
            <a:pPr marL="0" indent="0">
              <a:buNone/>
            </a:pPr>
            <a:r>
              <a:rPr lang="fr-FR" dirty="0"/>
              <a:t>Tous les collèges du groupe Multipartite contribuent chacun suivant ces moyens  à</a:t>
            </a:r>
            <a:r>
              <a:rPr lang="fr-FR" dirty="0" smtClean="0"/>
              <a:t> </a:t>
            </a:r>
            <a:r>
              <a:rPr lang="fr-FR" dirty="0"/>
              <a:t>combattre ce fléau.</a:t>
            </a:r>
          </a:p>
          <a:p>
            <a:pPr marL="0" indent="0">
              <a:buNone/>
            </a:pPr>
            <a:r>
              <a:rPr lang="fr-FR" dirty="0"/>
              <a:t> C’est  ce pour lequel la Guinée a adhéré à l’ITIE afin que la manne financière tirée des Industries extractives profite à tous les citoyens du pays sans exclusive pour une Guinée prospère, paisible, unie et développée. </a:t>
            </a:r>
          </a:p>
          <a:p>
            <a:endParaRPr lang="fr-FR" dirty="0"/>
          </a:p>
        </p:txBody>
      </p:sp>
    </p:spTree>
    <p:extLst>
      <p:ext uri="{BB962C8B-B14F-4D97-AF65-F5344CB8AC3E}">
        <p14:creationId xmlns:p14="http://schemas.microsoft.com/office/powerpoint/2010/main" val="1818088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Au niveau de l’Etat</a:t>
            </a:r>
            <a:r>
              <a:rPr lang="fr-FR" dirty="0"/>
              <a:t/>
            </a:r>
            <a:br>
              <a:rPr lang="fr-FR" dirty="0"/>
            </a:br>
            <a:endParaRPr lang="fr-FR" dirty="0"/>
          </a:p>
        </p:txBody>
      </p:sp>
      <p:sp>
        <p:nvSpPr>
          <p:cNvPr id="3" name="Espace réservé du contenu 2"/>
          <p:cNvSpPr>
            <a:spLocks noGrp="1"/>
          </p:cNvSpPr>
          <p:nvPr>
            <p:ph idx="1"/>
          </p:nvPr>
        </p:nvSpPr>
        <p:spPr>
          <a:xfrm>
            <a:off x="584200" y="1825624"/>
            <a:ext cx="10769600" cy="4752975"/>
          </a:xfrm>
        </p:spPr>
        <p:txBody>
          <a:bodyPr>
            <a:noAutofit/>
          </a:bodyPr>
          <a:lstStyle/>
          <a:p>
            <a:pPr lvl="0"/>
            <a:r>
              <a:rPr lang="fr-FR" sz="4000" dirty="0"/>
              <a:t>La signature de toutes les conventions internationales relatives à la lutte contre la </a:t>
            </a:r>
            <a:r>
              <a:rPr lang="fr-FR" sz="4000" dirty="0" smtClean="0"/>
              <a:t>corruption </a:t>
            </a:r>
            <a:r>
              <a:rPr lang="fr-FR" sz="4000" dirty="0" smtClean="0"/>
              <a:t>et faits assimilés ;</a:t>
            </a:r>
            <a:endParaRPr lang="fr-FR" sz="4000" dirty="0"/>
          </a:p>
          <a:p>
            <a:r>
              <a:rPr lang="fr-FR" sz="4000" dirty="0" smtClean="0"/>
              <a:t>La </a:t>
            </a:r>
            <a:r>
              <a:rPr lang="fr-FR" sz="4000" dirty="0"/>
              <a:t>mise en place des </a:t>
            </a:r>
            <a:r>
              <a:rPr lang="fr-FR" sz="4000" dirty="0" smtClean="0"/>
              <a:t>institutions  </a:t>
            </a:r>
            <a:r>
              <a:rPr lang="fr-FR" sz="4000" dirty="0"/>
              <a:t>comme  l’Agence Nationale de Lutte Contre la corruption et la prévention de la Bonne Gouvernance (ANLCPBG) </a:t>
            </a:r>
            <a:r>
              <a:rPr lang="fr-FR" sz="4000" dirty="0" smtClean="0"/>
              <a:t>, </a:t>
            </a:r>
            <a:r>
              <a:rPr lang="fr-FR" sz="4000" dirty="0"/>
              <a:t>l’ORDEF (Office de répression des Délits Economiques et Financiers), la CRIEF (Cour </a:t>
            </a:r>
            <a:r>
              <a:rPr lang="fr-FR" sz="4000" dirty="0" smtClean="0"/>
              <a:t>de</a:t>
            </a:r>
          </a:p>
          <a:p>
            <a:endParaRPr lang="fr-FR" sz="4000" dirty="0"/>
          </a:p>
        </p:txBody>
      </p:sp>
    </p:spTree>
    <p:extLst>
      <p:ext uri="{BB962C8B-B14F-4D97-AF65-F5344CB8AC3E}">
        <p14:creationId xmlns:p14="http://schemas.microsoft.com/office/powerpoint/2010/main" val="39291317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marL="0" indent="0">
              <a:buNone/>
            </a:pPr>
            <a:r>
              <a:rPr lang="fr-FR" dirty="0" smtClean="0"/>
              <a:t>Répression des Infractions Economiques et Financières) et le CENTIF (Cellule Nationale de Traitement des Infractions Financières.</a:t>
            </a:r>
          </a:p>
          <a:p>
            <a:pPr lvl="0"/>
            <a:r>
              <a:rPr lang="fr-FR" dirty="0" smtClean="0"/>
              <a:t>Ces institutions  ont permis de recouvrer plusieurs centaines de milliards GNF</a:t>
            </a:r>
          </a:p>
          <a:p>
            <a:r>
              <a:rPr lang="fr-FR" dirty="0"/>
              <a:t>Enfin , l’élaboration des textes </a:t>
            </a:r>
            <a:r>
              <a:rPr lang="fr-FR" dirty="0" err="1"/>
              <a:t>réglémentaires</a:t>
            </a:r>
            <a:r>
              <a:rPr lang="fr-FR" dirty="0"/>
              <a:t>  et de loi qui sous tendent cette volonté de lutte contre ce </a:t>
            </a:r>
            <a:r>
              <a:rPr lang="fr-FR" dirty="0" smtClean="0"/>
              <a:t>fléau . </a:t>
            </a:r>
            <a:endParaRPr lang="fr-FR" dirty="0"/>
          </a:p>
          <a:p>
            <a:pPr lvl="0"/>
            <a:endParaRPr lang="fr-FR" dirty="0"/>
          </a:p>
        </p:txBody>
      </p:sp>
    </p:spTree>
    <p:extLst>
      <p:ext uri="{BB962C8B-B14F-4D97-AF65-F5344CB8AC3E}">
        <p14:creationId xmlns:p14="http://schemas.microsoft.com/office/powerpoint/2010/main" val="890522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 </a:t>
            </a:r>
            <a:r>
              <a:rPr lang="fr-FR" b="1" dirty="0"/>
              <a:t>Au niveau des Entreprises minières </a:t>
            </a:r>
            <a:endParaRPr lang="fr-FR" dirty="0"/>
          </a:p>
        </p:txBody>
      </p:sp>
      <p:sp>
        <p:nvSpPr>
          <p:cNvPr id="3" name="Espace réservé du contenu 2"/>
          <p:cNvSpPr>
            <a:spLocks noGrp="1"/>
          </p:cNvSpPr>
          <p:nvPr>
            <p:ph idx="1"/>
          </p:nvPr>
        </p:nvSpPr>
        <p:spPr/>
        <p:txBody>
          <a:bodyPr/>
          <a:lstStyle/>
          <a:p>
            <a:r>
              <a:rPr lang="fr-FR" dirty="0"/>
              <a:t>La plupart des entreprises minières ont établi une éthique de comportement pour leurs personnels afin de lutter contre la corruption, les détournements et des comportements de nature à entacher la crédibilité de l’entreprise</a:t>
            </a:r>
          </a:p>
          <a:p>
            <a:endParaRPr lang="fr-FR" dirty="0"/>
          </a:p>
        </p:txBody>
      </p:sp>
    </p:spTree>
    <p:extLst>
      <p:ext uri="{BB962C8B-B14F-4D97-AF65-F5344CB8AC3E}">
        <p14:creationId xmlns:p14="http://schemas.microsoft.com/office/powerpoint/2010/main" val="21700441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Au niveau de la Société civile</a:t>
            </a:r>
            <a:r>
              <a:rPr lang="fr-FR" dirty="0"/>
              <a:t/>
            </a:r>
            <a:br>
              <a:rPr lang="fr-FR" dirty="0"/>
            </a:br>
            <a:endParaRPr lang="fr-FR" dirty="0"/>
          </a:p>
        </p:txBody>
      </p:sp>
      <p:sp>
        <p:nvSpPr>
          <p:cNvPr id="3" name="Espace réservé du contenu 2"/>
          <p:cNvSpPr>
            <a:spLocks noGrp="1"/>
          </p:cNvSpPr>
          <p:nvPr>
            <p:ph idx="1"/>
          </p:nvPr>
        </p:nvSpPr>
        <p:spPr/>
        <p:txBody>
          <a:bodyPr/>
          <a:lstStyle/>
          <a:p>
            <a:r>
              <a:rPr lang="fr-FR" dirty="0"/>
              <a:t>Outre les actions de surveillance citoyenne et autres actions s’inscrivant dans ce cadre, elle a mis en place avec l’appui de NRGI, une Etude constituant l’outil de diagnostic de la corruption à travers la chaine des valeurs du secteur extractif.</a:t>
            </a:r>
          </a:p>
          <a:p>
            <a:pPr marL="0" indent="0">
              <a:buNone/>
            </a:pPr>
            <a:r>
              <a:rPr lang="fr-FR" dirty="0"/>
              <a:t>Les domaines suivants de la chaîne des valeurs ont été priorisés :</a:t>
            </a:r>
          </a:p>
          <a:p>
            <a:pPr lvl="0"/>
            <a:r>
              <a:rPr lang="fr-FR" dirty="0"/>
              <a:t>la décision d'extraire et l’octroi de licences et contrats ;</a:t>
            </a:r>
          </a:p>
          <a:p>
            <a:pPr lvl="0"/>
            <a:r>
              <a:rPr lang="fr-FR" dirty="0"/>
              <a:t>la collecte des revenus et ;</a:t>
            </a:r>
          </a:p>
          <a:p>
            <a:pPr lvl="0"/>
            <a:r>
              <a:rPr lang="fr-FR" dirty="0"/>
              <a:t>la gestion des revenus. </a:t>
            </a:r>
          </a:p>
          <a:p>
            <a:endParaRPr lang="fr-FR" dirty="0"/>
          </a:p>
        </p:txBody>
      </p:sp>
    </p:spTree>
    <p:extLst>
      <p:ext uri="{BB962C8B-B14F-4D97-AF65-F5344CB8AC3E}">
        <p14:creationId xmlns:p14="http://schemas.microsoft.com/office/powerpoint/2010/main" val="2562303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Objectif de l’Etude</a:t>
            </a:r>
            <a:endParaRPr lang="fr-FR" dirty="0"/>
          </a:p>
        </p:txBody>
      </p:sp>
      <p:sp>
        <p:nvSpPr>
          <p:cNvPr id="3" name="Espace réservé du contenu 2"/>
          <p:cNvSpPr>
            <a:spLocks noGrp="1"/>
          </p:cNvSpPr>
          <p:nvPr>
            <p:ph idx="1"/>
          </p:nvPr>
        </p:nvSpPr>
        <p:spPr/>
        <p:txBody>
          <a:bodyPr/>
          <a:lstStyle/>
          <a:p>
            <a:pPr marL="0" indent="0">
              <a:buNone/>
            </a:pPr>
            <a:r>
              <a:rPr lang="fr-FR" dirty="0"/>
              <a:t>L’objectif de cette Etude est :</a:t>
            </a:r>
          </a:p>
          <a:p>
            <a:pPr lvl="0"/>
            <a:r>
              <a:rPr lang="fr-FR" dirty="0"/>
              <a:t>Améliorer la transparence pour faciliter la surveillance et dissuader les actes répréhensibles ;</a:t>
            </a:r>
          </a:p>
          <a:p>
            <a:pPr lvl="0"/>
            <a:r>
              <a:rPr lang="fr-FR" dirty="0"/>
              <a:t>Renforcer la surveillance et la participation, notamment la surveillance par les organes gouvernementaux, parlementaires et de la société civile, ainsi que les possibilités de participation du public ;</a:t>
            </a:r>
          </a:p>
          <a:p>
            <a:pPr lvl="0"/>
            <a:r>
              <a:rPr lang="fr-FR" dirty="0"/>
              <a:t>Promouvoir l'intégrité au moyen de mesures de lutte contre la corruption rigoureuses et bien appliquées ;</a:t>
            </a:r>
          </a:p>
          <a:p>
            <a:endParaRPr lang="fr-FR" dirty="0"/>
          </a:p>
        </p:txBody>
      </p:sp>
    </p:spTree>
    <p:extLst>
      <p:ext uri="{BB962C8B-B14F-4D97-AF65-F5344CB8AC3E}">
        <p14:creationId xmlns:p14="http://schemas.microsoft.com/office/powerpoint/2010/main" val="17125421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lvl="0"/>
            <a:r>
              <a:rPr lang="fr-FR" dirty="0"/>
              <a:t>Renforcer l'application des règles, en rendant la mise en œuvre des règlements plus impartiale et plus efficace ;</a:t>
            </a:r>
          </a:p>
          <a:p>
            <a:endParaRPr lang="fr-FR" dirty="0"/>
          </a:p>
        </p:txBody>
      </p:sp>
    </p:spTree>
    <p:extLst>
      <p:ext uri="{BB962C8B-B14F-4D97-AF65-F5344CB8AC3E}">
        <p14:creationId xmlns:p14="http://schemas.microsoft.com/office/powerpoint/2010/main" val="5273030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a:t>Elle a été menée en 2023 et a abouti à la présentation de deux documents importants : </a:t>
            </a:r>
          </a:p>
          <a:p>
            <a:endParaRPr lang="fr-FR" dirty="0"/>
          </a:p>
        </p:txBody>
      </p:sp>
    </p:spTree>
    <p:extLst>
      <p:ext uri="{BB962C8B-B14F-4D97-AF65-F5344CB8AC3E}">
        <p14:creationId xmlns:p14="http://schemas.microsoft.com/office/powerpoint/2010/main" val="2923301023"/>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123</TotalTime>
  <Words>778</Words>
  <Application>Microsoft Office PowerPoint</Application>
  <PresentationFormat>Grand écran</PresentationFormat>
  <Paragraphs>75</Paragraphs>
  <Slides>23</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23</vt:i4>
      </vt:variant>
    </vt:vector>
  </HeadingPairs>
  <TitlesOfParts>
    <vt:vector size="28" baseType="lpstr">
      <vt:lpstr>Arial</vt:lpstr>
      <vt:lpstr>Calibri</vt:lpstr>
      <vt:lpstr>Calibri Light</vt:lpstr>
      <vt:lpstr>Times New Roman</vt:lpstr>
      <vt:lpstr>Thème Office</vt:lpstr>
      <vt:lpstr>LUTTE CONTRE LA CORRUPTION DANS LE SECTEUR MINIER EN GUINEE</vt:lpstr>
      <vt:lpstr> </vt:lpstr>
      <vt:lpstr>Au niveau de l’Etat </vt:lpstr>
      <vt:lpstr>Présentation PowerPoint</vt:lpstr>
      <vt:lpstr> Au niveau des Entreprises minières </vt:lpstr>
      <vt:lpstr>Au niveau de la Société civile </vt:lpstr>
      <vt:lpstr>Objectif de l’Etude</vt:lpstr>
      <vt:lpstr>Présentation PowerPoint</vt:lpstr>
      <vt:lpstr>Présentation PowerPoint</vt:lpstr>
      <vt:lpstr>Le Rapport de l’Etude</vt:lpstr>
      <vt:lpstr>I. Décision d'extraction, d'octroi de licences et de contrats</vt:lpstr>
      <vt:lpstr>II. Collecte des revenus  </vt:lpstr>
      <vt:lpstr>Présentation PowerPoint</vt:lpstr>
      <vt:lpstr>Présentation PowerPoint</vt:lpstr>
      <vt:lpstr>III. Gestion des revenus.   </vt:lpstr>
      <vt:lpstr>B. Le Plan de prévention</vt:lpstr>
      <vt:lpstr>Présentation PowerPoint</vt:lpstr>
      <vt:lpstr>Présentation PowerPoint</vt:lpstr>
      <vt:lpstr>Présentation PowerPoint</vt:lpstr>
      <vt:lpstr>Présentation PowerPoint</vt:lpstr>
      <vt:lpstr>Présentation PowerPoint</vt:lpstr>
      <vt:lpstr>Liens des deux documents</vt:lpstr>
      <vt:lpstr>Conclusion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LUTTE CONTRE LA CORRUPTION DANS LE SECTEUR MINIER EN GUINEE</dc:title>
  <dc:creator>Abdoulaye SOUMAH</dc:creator>
  <cp:lastModifiedBy>Abdoulaye SOUMAH</cp:lastModifiedBy>
  <cp:revision>32</cp:revision>
  <dcterms:created xsi:type="dcterms:W3CDTF">2025-03-24T08:47:26Z</dcterms:created>
  <dcterms:modified xsi:type="dcterms:W3CDTF">2025-03-24T10:50:31Z</dcterms:modified>
</cp:coreProperties>
</file>