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9472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0" autoAdjust="0"/>
    <p:restoredTop sz="94602" autoAdjust="0"/>
  </p:normalViewPr>
  <p:slideViewPr>
    <p:cSldViewPr>
      <p:cViewPr>
        <p:scale>
          <a:sx n="100" d="100"/>
          <a:sy n="100" d="100"/>
        </p:scale>
        <p:origin x="-896" y="6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7364"/>
          </a:xfrm>
          <a:prstGeom prst="rect">
            <a:avLst/>
          </a:prstGeom>
        </p:spPr>
        <p:txBody>
          <a:bodyPr vert="horz" lIns="94260" tIns="47130" rIns="94260" bIns="4713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7364"/>
          </a:xfrm>
          <a:prstGeom prst="rect">
            <a:avLst/>
          </a:prstGeom>
        </p:spPr>
        <p:txBody>
          <a:bodyPr vert="horz" lIns="94260" tIns="47130" rIns="94260" bIns="47130" rtlCol="0"/>
          <a:lstStyle>
            <a:lvl1pPr algn="r">
              <a:defRPr sz="1200"/>
            </a:lvl1pPr>
          </a:lstStyle>
          <a:p>
            <a:fld id="{7CEC64F4-2FDC-4EAC-B1B1-3FA6E190826F}" type="datetimeFigureOut">
              <a:rPr lang="fr-FR" smtClean="0"/>
              <a:t>29/09/2021</a:t>
            </a:fld>
            <a:endParaRPr lang="fr-FR"/>
          </a:p>
        </p:txBody>
      </p:sp>
      <p:sp>
        <p:nvSpPr>
          <p:cNvPr id="4" name="Espace réservé de l'image des diapositives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4260" tIns="47130" rIns="94260" bIns="47130" rtlCol="0" anchor="ctr"/>
          <a:lstStyle/>
          <a:p>
            <a:endParaRPr lang="fr-FR"/>
          </a:p>
        </p:txBody>
      </p:sp>
      <p:sp>
        <p:nvSpPr>
          <p:cNvPr id="5" name="Espace réservé des commentaires 4"/>
          <p:cNvSpPr>
            <a:spLocks noGrp="1"/>
          </p:cNvSpPr>
          <p:nvPr>
            <p:ph type="body" sz="quarter" idx="3"/>
          </p:nvPr>
        </p:nvSpPr>
        <p:spPr>
          <a:xfrm>
            <a:off x="685800" y="4724957"/>
            <a:ext cx="5486400" cy="4476274"/>
          </a:xfrm>
          <a:prstGeom prst="rect">
            <a:avLst/>
          </a:prstGeom>
        </p:spPr>
        <p:txBody>
          <a:bodyPr vert="horz" lIns="94260" tIns="47130" rIns="94260" bIns="4713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8185"/>
            <a:ext cx="2971800" cy="497364"/>
          </a:xfrm>
          <a:prstGeom prst="rect">
            <a:avLst/>
          </a:prstGeom>
        </p:spPr>
        <p:txBody>
          <a:bodyPr vert="horz" lIns="94260" tIns="47130" rIns="94260" bIns="4713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48185"/>
            <a:ext cx="2971800" cy="497364"/>
          </a:xfrm>
          <a:prstGeom prst="rect">
            <a:avLst/>
          </a:prstGeom>
        </p:spPr>
        <p:txBody>
          <a:bodyPr vert="horz" lIns="94260" tIns="47130" rIns="94260" bIns="47130" rtlCol="0" anchor="b"/>
          <a:lstStyle>
            <a:lvl1pPr algn="r">
              <a:defRPr sz="1200"/>
            </a:lvl1pPr>
          </a:lstStyle>
          <a:p>
            <a:fld id="{D24C67CE-7890-499A-9B28-476964AB2A0F}" type="slidenum">
              <a:rPr lang="fr-FR" smtClean="0"/>
              <a:t>‹N°›</a:t>
            </a:fld>
            <a:endParaRPr lang="fr-FR"/>
          </a:p>
        </p:txBody>
      </p:sp>
    </p:spTree>
    <p:extLst>
      <p:ext uri="{BB962C8B-B14F-4D97-AF65-F5344CB8AC3E}">
        <p14:creationId xmlns:p14="http://schemas.microsoft.com/office/powerpoint/2010/main" val="3771486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5DC7830C-D344-47A0-BE61-2868252C33EB}" type="datetime1">
              <a:rPr lang="fr-FR" smtClean="0"/>
              <a:t>29/09/2021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242167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D71B45-268D-4CCD-AF0D-FCAA1582843E}" type="datetime1">
              <a:rPr lang="fr-FR" smtClean="0"/>
              <a:t>29/09/2021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1383002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CE61C0A-C767-48E0-94FB-D2BC57333683}" type="datetime1">
              <a:rPr lang="fr-FR" smtClean="0"/>
              <a:t>29/09/2021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243443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ABEF048-0F42-4916-A0A3-822296C3005D}" type="datetime1">
              <a:rPr lang="fr-FR" smtClean="0"/>
              <a:t>29/09/2021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401665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B3ECA57C-C503-4A09-BE16-CDEFCA771713}" type="datetime1">
              <a:rPr lang="fr-FR" smtClean="0"/>
              <a:t>29/09/2021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721298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7297F48-0E5F-4D02-B461-DF903A02EFAA}" type="datetime1">
              <a:rPr lang="fr-FR" smtClean="0"/>
              <a:t>29/09/2021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2977478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494D7D4-0E0F-4B66-A3E8-F9F1015C3876}" type="datetime1">
              <a:rPr lang="fr-FR" smtClean="0"/>
              <a:t>29/09/2021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3345056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4157FA8-5DCA-4928-A8B3-955ED9D3AF9E}" type="datetime1">
              <a:rPr lang="fr-FR" smtClean="0"/>
              <a:t>29/09/2021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200402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F9E8333-3458-4BAB-8B9A-2F1B10A26265}" type="datetime1">
              <a:rPr lang="fr-FR" smtClean="0"/>
              <a:t>29/09/2021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3233045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EA627A1-F122-4FF9-8F56-A8AF717C44C6}" type="datetime1">
              <a:rPr lang="fr-FR" smtClean="0"/>
              <a:t>29/09/2021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326125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7B9C04B-5660-46D5-9F88-471B1966159F}" type="datetime1">
              <a:rPr lang="fr-FR" smtClean="0"/>
              <a:t>29/09/2021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FB1EDD-52FF-424B-9277-A04E92018261}" type="slidenum">
              <a:rPr lang="fr-FR" smtClean="0"/>
              <a:t>‹N°›</a:t>
            </a:fld>
            <a:endParaRPr lang="fr-FR"/>
          </a:p>
        </p:txBody>
      </p:sp>
    </p:spTree>
    <p:extLst>
      <p:ext uri="{BB962C8B-B14F-4D97-AF65-F5344CB8AC3E}">
        <p14:creationId xmlns:p14="http://schemas.microsoft.com/office/powerpoint/2010/main" val="2841460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C1D87-E8E5-41D7-BA74-7E07C955121D}" type="datetime1">
              <a:rPr lang="fr-FR" smtClean="0"/>
              <a:t>29/09/2021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B1EDD-52FF-424B-9277-A04E92018261}" type="slidenum">
              <a:rPr lang="fr-FR" smtClean="0"/>
              <a:t>‹N°›</a:t>
            </a:fld>
            <a:endParaRPr lang="fr-FR"/>
          </a:p>
        </p:txBody>
      </p:sp>
    </p:spTree>
    <p:extLst>
      <p:ext uri="{BB962C8B-B14F-4D97-AF65-F5344CB8AC3E}">
        <p14:creationId xmlns:p14="http://schemas.microsoft.com/office/powerpoint/2010/main" val="238312779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hyperlink" Target="https://www.itiedoc-guinee.org/document-archive/implication-des-entreprise-minieres-dans-le-processus-itie-guinee-chambre-des-mines-juin-2021/" TargetMode="Externa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hyperlink" Target="https://www.itiedoc-guinee.org/document-archive/reglement-interieur-des-organes-de-litie-guinee-s-e-itie-guineejuin-2021/" TargetMode="External" /><Relationship Id="rId2" Type="http://schemas.openxmlformats.org/officeDocument/2006/relationships/hyperlink" Target="https://www.itiedoc-guinee.org/document-archive/decretd-2021-233-prg-sgg-portant-attribution-et-organisation-de-litie-guinee-prg-sgg-juin-2021-2/" TargetMode="Externa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hyperlink" Target="https://www.itiedoc-guinee.org/document-archive/note-technique-sur-la-cession-des-permis-dexploitation-et-des-concessions-minieres-en-republique-de-guinee/"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hyperlink" Target="https://www.itiedoc-guinee.org/document-archive/document-presentant-letat-des-remboursements-de-laccord-cadre-signe-avec-la-republique-de-chine-mef-dnd-apd/" TargetMode="External" /><Relationship Id="rId2" Type="http://schemas.openxmlformats.org/officeDocument/2006/relationships/hyperlink" Target="https://www.itiedoc-guinee.org/document-archive/demande-dinformations-sur-laccord-cadre-entre-la-guinee-et-la-chine-mmg-20-juillet-2020/"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hyperlink" Target="https://www.itiedoc-guinee.org/document-archive/taxe-superficiaire-versee-par-les-entreprises-extractives-aux-collectivites-locales-no-3-itie-guinee-2018/" TargetMode="External" /><Relationship Id="rId2" Type="http://schemas.openxmlformats.org/officeDocument/2006/relationships/hyperlink" Target="https://www.itiedoc-guinee.org/document-archive/taxe-superficiaire-versee-par-les-entreprises-extractives-aux-collectivites-locales-no-4-itie-guinee-2018/" TargetMode="External" /><Relationship Id="rId1" Type="http://schemas.openxmlformats.org/officeDocument/2006/relationships/slideLayout" Target="../slideLayouts/slideLayout2.xml" /><Relationship Id="rId5" Type="http://schemas.openxmlformats.org/officeDocument/2006/relationships/hyperlink" Target="https://www.itiedoc-guinee.org/document-archive/taxe-superficiaire-versee-par-les-entreprises-extractives-aux-collectivites-locales-no-1-itie-guinee-2018/" TargetMode="External" /><Relationship Id="rId4" Type="http://schemas.openxmlformats.org/officeDocument/2006/relationships/hyperlink" Target="https://www.itiedoc-guinee.org/document-archive/taxe-superficiaire-versee-par-les-entreprises-extractives-aux-collectivites-locales-no-2-itie-guinee-2018/" TargetMode="External" /></Relationships>
</file>

<file path=ppt/slides/_rels/slide7.xml.rels><?xml version="1.0" encoding="UTF-8" standalone="yes"?>
<Relationships xmlns="http://schemas.openxmlformats.org/package/2006/relationships"><Relationship Id="rId2" Type="http://schemas.openxmlformats.org/officeDocument/2006/relationships/hyperlink" Target="https://www.itie-guinee.org/etat-financier-de-lagence-nationale-de-lamenagement-des-infrastructures-minieres-anaim-sau/" TargetMode="Externa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www.itiedoc-guinee.org/document-archive/rapport-annuel-davancement-2020-de-litie-guinee-c-p-itie-guinee-juin-2021/" TargetMode="External" /><Relationship Id="rId2" Type="http://schemas.openxmlformats.org/officeDocument/2006/relationships/hyperlink" Target="https://www.itiedoc-guinee.org/document-archive/rapport-annuel-2019-davancement-itie-guineemai-2020/" TargetMode="External" /><Relationship Id="rId1" Type="http://schemas.openxmlformats.org/officeDocument/2006/relationships/slideLayout" Target="../slideLayouts/slideLayout2.xml" /><Relationship Id="rId4" Type="http://schemas.openxmlformats.org/officeDocument/2006/relationships/hyperlink" Target="https://www.itiedoc-guinee.org/document-archive/impact-de-litie-en-guinee-s-e-itie-guineejuin-2021/" TargetMode="Externa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340768"/>
            <a:ext cx="7774632" cy="3456384"/>
          </a:xfrm>
          <a:effectLst>
            <a:outerShdw blurRad="50800" dist="38100" dir="2700000" algn="tl" rotWithShape="0">
              <a:prstClr val="black">
                <a:alpha val="40000"/>
              </a:prstClr>
            </a:outerShdw>
          </a:effectLst>
          <a:scene3d>
            <a:camera prst="perspectiveLeft"/>
            <a:lightRig rig="threePt" dir="t"/>
          </a:scene3d>
        </p:spPr>
        <p:txBody>
          <a:bodyPr>
            <a:normAutofit/>
          </a:bodyPr>
          <a:lstStyle/>
          <a:p>
            <a:br>
              <a:rPr lang="fr-FR" b="1" dirty="0"/>
            </a:br>
            <a:r>
              <a:rPr lang="fr-FR" b="1" dirty="0"/>
              <a:t>Evaluation du plan d’action de la mise en œuvre des mesures correctives post-validation</a:t>
            </a:r>
            <a:br>
              <a:rPr lang="fr-FR" dirty="0"/>
            </a:br>
            <a:endParaRPr lang="fr-FR" dirty="0"/>
          </a:p>
        </p:txBody>
      </p:sp>
      <p:sp>
        <p:nvSpPr>
          <p:cNvPr id="5" name="Espace réservé du numéro de diapositive 4"/>
          <p:cNvSpPr>
            <a:spLocks noGrp="1"/>
          </p:cNvSpPr>
          <p:nvPr>
            <p:ph type="sldNum" sz="quarter" idx="12"/>
          </p:nvPr>
        </p:nvSpPr>
        <p:spPr/>
        <p:txBody>
          <a:bodyPr/>
          <a:lstStyle/>
          <a:p>
            <a:fld id="{7CFB1EDD-52FF-424B-9277-A04E92018261}" type="slidenum">
              <a:rPr lang="fr-FR" smtClean="0"/>
              <a:t>1</a:t>
            </a:fld>
            <a:endParaRPr lang="fr-FR"/>
          </a:p>
        </p:txBody>
      </p:sp>
    </p:spTree>
    <p:extLst>
      <p:ext uri="{BB962C8B-B14F-4D97-AF65-F5344CB8AC3E}">
        <p14:creationId xmlns:p14="http://schemas.microsoft.com/office/powerpoint/2010/main" val="269710268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76672"/>
            <a:ext cx="8229600" cy="720080"/>
          </a:xfrm>
          <a:effectLst>
            <a:outerShdw blurRad="50800" dist="38100" algn="l" rotWithShape="0">
              <a:prstClr val="black">
                <a:alpha val="40000"/>
              </a:prstClr>
            </a:outerShdw>
          </a:effectLst>
        </p:spPr>
        <p:txBody>
          <a:bodyPr>
            <a:normAutofit/>
          </a:bodyPr>
          <a:lstStyle/>
          <a:p>
            <a:r>
              <a:rPr lang="fr-FR" sz="2800" b="1" dirty="0"/>
              <a:t>Mesure corrective N°1</a:t>
            </a:r>
            <a:r>
              <a:rPr lang="fr-FR" sz="2800" dirty="0"/>
              <a:t> </a:t>
            </a:r>
            <a:r>
              <a:rPr lang="fr-FR" sz="1800" dirty="0"/>
              <a:t>« </a:t>
            </a:r>
            <a:r>
              <a:rPr lang="fr-FR" sz="1800" i="1" dirty="0">
                <a:solidFill>
                  <a:srgbClr val="00B0F0"/>
                </a:solidFill>
              </a:rPr>
              <a:t>Exigence 1.2 et Exigence 8.3. </a:t>
            </a:r>
            <a:r>
              <a:rPr lang="fr-FR" sz="1800" i="1" dirty="0" err="1">
                <a:solidFill>
                  <a:srgbClr val="00B0F0"/>
                </a:solidFill>
              </a:rPr>
              <a:t>c.I</a:t>
            </a:r>
            <a:r>
              <a:rPr lang="fr-FR" sz="1800" i="1" dirty="0">
                <a:solidFill>
                  <a:srgbClr val="00B0F0"/>
                </a:solidFill>
              </a:rPr>
              <a:t> </a:t>
            </a:r>
            <a:r>
              <a:rPr lang="fr-FR" sz="1800" dirty="0"/>
              <a:t>»</a:t>
            </a:r>
            <a:endParaRPr lang="fr-FR" sz="18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43903146"/>
              </p:ext>
            </p:extLst>
          </p:nvPr>
        </p:nvGraphicFramePr>
        <p:xfrm>
          <a:off x="467544" y="1268760"/>
          <a:ext cx="8424829" cy="5083440"/>
        </p:xfrm>
        <a:graphic>
          <a:graphicData uri="http://schemas.openxmlformats.org/drawingml/2006/table">
            <a:tbl>
              <a:tblPr firstRow="1" firstCol="1" bandRow="1">
                <a:tableStyleId>{5C22544A-7EE6-4342-B048-85BDC9FD1C3A}</a:tableStyleId>
              </a:tblPr>
              <a:tblGrid>
                <a:gridCol w="316702">
                  <a:extLst>
                    <a:ext uri="{9D8B030D-6E8A-4147-A177-3AD203B41FA5}">
                      <a16:colId xmlns:a16="http://schemas.microsoft.com/office/drawing/2014/main" val="20000"/>
                    </a:ext>
                  </a:extLst>
                </a:gridCol>
                <a:gridCol w="2275479">
                  <a:extLst>
                    <a:ext uri="{9D8B030D-6E8A-4147-A177-3AD203B41FA5}">
                      <a16:colId xmlns:a16="http://schemas.microsoft.com/office/drawing/2014/main" val="20001"/>
                    </a:ext>
                  </a:extLst>
                </a:gridCol>
                <a:gridCol w="1373245">
                  <a:extLst>
                    <a:ext uri="{9D8B030D-6E8A-4147-A177-3AD203B41FA5}">
                      <a16:colId xmlns:a16="http://schemas.microsoft.com/office/drawing/2014/main" val="20002"/>
                    </a:ext>
                  </a:extLst>
                </a:gridCol>
                <a:gridCol w="999606">
                  <a:extLst>
                    <a:ext uri="{9D8B030D-6E8A-4147-A177-3AD203B41FA5}">
                      <a16:colId xmlns:a16="http://schemas.microsoft.com/office/drawing/2014/main" val="20003"/>
                    </a:ext>
                  </a:extLst>
                </a:gridCol>
                <a:gridCol w="1011525">
                  <a:extLst>
                    <a:ext uri="{9D8B030D-6E8A-4147-A177-3AD203B41FA5}">
                      <a16:colId xmlns:a16="http://schemas.microsoft.com/office/drawing/2014/main" val="20004"/>
                    </a:ext>
                  </a:extLst>
                </a:gridCol>
                <a:gridCol w="2448272">
                  <a:extLst>
                    <a:ext uri="{9D8B030D-6E8A-4147-A177-3AD203B41FA5}">
                      <a16:colId xmlns:a16="http://schemas.microsoft.com/office/drawing/2014/main" val="20005"/>
                    </a:ext>
                  </a:extLst>
                </a:gridCol>
              </a:tblGrid>
              <a:tr h="275220">
                <a:tc>
                  <a:txBody>
                    <a:bodyPr/>
                    <a:lstStyle/>
                    <a:p>
                      <a:pPr algn="ctr">
                        <a:lnSpc>
                          <a:spcPct val="107000"/>
                        </a:lnSpc>
                        <a:spcAft>
                          <a:spcPts val="800"/>
                        </a:spcAft>
                      </a:pPr>
                      <a:r>
                        <a:rPr lang="fr-FR" sz="1100" dirty="0">
                          <a:effectLst/>
                        </a:rPr>
                        <a:t>N°</a:t>
                      </a:r>
                      <a:endParaRPr lang="fr-FR" sz="1100" dirty="0">
                        <a:effectLst/>
                        <a:latin typeface="Calibri"/>
                        <a:ea typeface="Calibri"/>
                        <a:cs typeface="Times New Roman"/>
                      </a:endParaRPr>
                    </a:p>
                  </a:txBody>
                  <a:tcPr marL="57493" marR="57493" marT="0" marB="0" anchor="ctr"/>
                </a:tc>
                <a:tc>
                  <a:txBody>
                    <a:bodyPr/>
                    <a:lstStyle/>
                    <a:p>
                      <a:pPr algn="ctr">
                        <a:lnSpc>
                          <a:spcPct val="107000"/>
                        </a:lnSpc>
                        <a:spcAft>
                          <a:spcPts val="800"/>
                        </a:spcAft>
                      </a:pPr>
                      <a:r>
                        <a:rPr lang="fr-FR" sz="1100" dirty="0">
                          <a:effectLst/>
                        </a:rPr>
                        <a:t>Mesures correctives</a:t>
                      </a:r>
                      <a:endParaRPr lang="fr-FR" sz="1100" dirty="0">
                        <a:effectLst/>
                        <a:latin typeface="Calibri"/>
                        <a:ea typeface="Calibri"/>
                        <a:cs typeface="Times New Roman"/>
                      </a:endParaRPr>
                    </a:p>
                  </a:txBody>
                  <a:tcPr marL="57493" marR="57493" marT="0" marB="0" anchor="ctr"/>
                </a:tc>
                <a:tc>
                  <a:txBody>
                    <a:bodyPr/>
                    <a:lstStyle/>
                    <a:p>
                      <a:pPr algn="ctr">
                        <a:lnSpc>
                          <a:spcPct val="107000"/>
                        </a:lnSpc>
                        <a:spcAft>
                          <a:spcPts val="800"/>
                        </a:spcAft>
                      </a:pPr>
                      <a:r>
                        <a:rPr lang="fr-FR" sz="1100">
                          <a:effectLst/>
                        </a:rPr>
                        <a:t>Activités</a:t>
                      </a:r>
                      <a:endParaRPr lang="fr-FR" sz="1100">
                        <a:effectLst/>
                        <a:latin typeface="Calibri"/>
                        <a:ea typeface="Calibri"/>
                        <a:cs typeface="Times New Roman"/>
                      </a:endParaRPr>
                    </a:p>
                  </a:txBody>
                  <a:tcPr marL="57493" marR="57493" marT="0" marB="0" anchor="ctr"/>
                </a:tc>
                <a:tc>
                  <a:txBody>
                    <a:bodyPr/>
                    <a:lstStyle/>
                    <a:p>
                      <a:pPr algn="ctr">
                        <a:lnSpc>
                          <a:spcPct val="107000"/>
                        </a:lnSpc>
                        <a:spcAft>
                          <a:spcPts val="800"/>
                        </a:spcAft>
                      </a:pPr>
                      <a:r>
                        <a:rPr lang="fr-FR" sz="1100">
                          <a:effectLst/>
                        </a:rPr>
                        <a:t>Indicateurs</a:t>
                      </a:r>
                      <a:endParaRPr lang="fr-FR" sz="1100">
                        <a:effectLst/>
                        <a:latin typeface="Calibri"/>
                        <a:ea typeface="Calibri"/>
                        <a:cs typeface="Times New Roman"/>
                      </a:endParaRPr>
                    </a:p>
                  </a:txBody>
                  <a:tcPr marL="57493" marR="57493" marT="0" marB="0" anchor="ctr"/>
                </a:tc>
                <a:tc>
                  <a:txBody>
                    <a:bodyPr/>
                    <a:lstStyle/>
                    <a:p>
                      <a:pPr algn="ctr">
                        <a:lnSpc>
                          <a:spcPct val="107000"/>
                        </a:lnSpc>
                        <a:spcAft>
                          <a:spcPts val="800"/>
                        </a:spcAft>
                      </a:pPr>
                      <a:r>
                        <a:rPr lang="fr-FR" sz="1100" dirty="0">
                          <a:effectLst/>
                        </a:rPr>
                        <a:t>Responsable</a:t>
                      </a:r>
                    </a:p>
                  </a:txBody>
                  <a:tcPr marL="57493" marR="57493" marT="0" marB="0" anchor="ctr"/>
                </a:tc>
                <a:tc>
                  <a:txBody>
                    <a:bodyPr/>
                    <a:lstStyle/>
                    <a:p>
                      <a:pPr algn="ctr">
                        <a:lnSpc>
                          <a:spcPct val="107000"/>
                        </a:lnSpc>
                        <a:spcAft>
                          <a:spcPts val="800"/>
                        </a:spcAft>
                      </a:pPr>
                      <a:r>
                        <a:rPr lang="fr-FR" sz="1100" dirty="0">
                          <a:effectLst/>
                        </a:rPr>
                        <a:t>Actions correctives</a:t>
                      </a:r>
                      <a:endParaRPr lang="fr-FR" sz="1100" dirty="0">
                        <a:effectLst/>
                        <a:latin typeface="Calibri"/>
                        <a:ea typeface="Calibri"/>
                        <a:cs typeface="Times New Roman"/>
                      </a:endParaRPr>
                    </a:p>
                  </a:txBody>
                  <a:tcPr marL="57493" marR="57493" marT="0" marB="0" anchor="ctr"/>
                </a:tc>
                <a:extLst>
                  <a:ext uri="{0D108BD9-81ED-4DB2-BD59-A6C34878D82A}">
                    <a16:rowId xmlns:a16="http://schemas.microsoft.com/office/drawing/2014/main" val="10000"/>
                  </a:ext>
                </a:extLst>
              </a:tr>
              <a:tr h="4250743">
                <a:tc>
                  <a:txBody>
                    <a:bodyPr/>
                    <a:lstStyle/>
                    <a:p>
                      <a:pPr>
                        <a:lnSpc>
                          <a:spcPct val="107000"/>
                        </a:lnSpc>
                        <a:spcAft>
                          <a:spcPts val="800"/>
                        </a:spcAft>
                      </a:pPr>
                      <a:r>
                        <a:rPr lang="fr-FR" sz="800">
                          <a:effectLst/>
                        </a:rPr>
                        <a:t>1</a:t>
                      </a:r>
                      <a:endParaRPr lang="fr-FR" sz="900">
                        <a:effectLst/>
                        <a:latin typeface="Calibri"/>
                        <a:ea typeface="Calibri"/>
                        <a:cs typeface="Times New Roman"/>
                      </a:endParaRPr>
                    </a:p>
                  </a:txBody>
                  <a:tcPr marL="57493" marR="57493" marT="0" marB="0" anchor="ctr"/>
                </a:tc>
                <a:tc>
                  <a:txBody>
                    <a:bodyPr/>
                    <a:lstStyle/>
                    <a:p>
                      <a:pPr marL="250825" indent="-179705">
                        <a:spcAft>
                          <a:spcPts val="0"/>
                        </a:spcAft>
                      </a:pPr>
                      <a:r>
                        <a:rPr lang="fr-FR" sz="1050" dirty="0">
                          <a:effectLst/>
                        </a:rPr>
                        <a:t> </a:t>
                      </a:r>
                    </a:p>
                    <a:p>
                      <a:pPr marL="342900" lvl="0" indent="-342900">
                        <a:spcAft>
                          <a:spcPts val="0"/>
                        </a:spcAft>
                        <a:buFont typeface="Arial"/>
                        <a:buChar char="-"/>
                      </a:pPr>
                      <a:r>
                        <a:rPr lang="fr-FR" sz="1050" dirty="0">
                          <a:effectLst/>
                        </a:rPr>
                        <a:t>Conformément à l’Exigence 1.2, les entreprises devront démontrer qu’elles participent pleinement, effectivement et activement au processus ITIE. </a:t>
                      </a:r>
                    </a:p>
                    <a:p>
                      <a:pPr>
                        <a:spcAft>
                          <a:spcPts val="0"/>
                        </a:spcAft>
                      </a:pPr>
                      <a:r>
                        <a:rPr lang="fr-FR" sz="1050" dirty="0">
                          <a:effectLst/>
                        </a:rPr>
                        <a:t> </a:t>
                      </a:r>
                    </a:p>
                    <a:p>
                      <a:pPr>
                        <a:spcAft>
                          <a:spcPts val="0"/>
                        </a:spcAft>
                      </a:pPr>
                      <a:r>
                        <a:rPr lang="fr-FR" sz="1050" dirty="0">
                          <a:effectLst/>
                        </a:rPr>
                        <a:t> </a:t>
                      </a:r>
                    </a:p>
                    <a:p>
                      <a:pPr marL="250825" indent="-179705">
                        <a:spcAft>
                          <a:spcPts val="0"/>
                        </a:spcAft>
                      </a:pPr>
                      <a:r>
                        <a:rPr lang="fr-FR" sz="1050" dirty="0">
                          <a:effectLst/>
                        </a:rPr>
                        <a:t> </a:t>
                      </a:r>
                    </a:p>
                    <a:p>
                      <a:pPr marL="342900" lvl="0" indent="-342900">
                        <a:spcAft>
                          <a:spcPts val="0"/>
                        </a:spcAft>
                        <a:buFont typeface="Arial"/>
                        <a:buChar char="-"/>
                      </a:pPr>
                      <a:r>
                        <a:rPr kumimoji="0" lang="fr-FR" sz="1050" kern="1200" dirty="0">
                          <a:solidFill>
                            <a:schemeClr val="dk1"/>
                          </a:solidFill>
                          <a:effectLst/>
                          <a:latin typeface="+mn-lt"/>
                          <a:ea typeface="+mn-ea"/>
                          <a:cs typeface="+mn-cs"/>
                        </a:rPr>
                        <a:t>Conformément à l’Exigence 8.3.c.i, le collège des entreprises devra élaborer et divulguer un plan d’action visant à combler les lacunes en matière d’engagement des entreprises documentées dans le rapport du Validateur dans les trois mois suivant la décision du Conseil, c’est-à-dire plus tard  le 27 mai 2019. </a:t>
                      </a:r>
                    </a:p>
                    <a:p>
                      <a:pPr marL="250825" indent="-179705">
                        <a:lnSpc>
                          <a:spcPct val="107000"/>
                        </a:lnSpc>
                        <a:spcAft>
                          <a:spcPts val="800"/>
                        </a:spcAft>
                      </a:pPr>
                      <a:r>
                        <a:rPr lang="fr-FR" sz="1050" dirty="0">
                          <a:effectLst/>
                        </a:rPr>
                        <a:t> </a:t>
                      </a:r>
                      <a:endParaRPr lang="fr-FR" sz="1050" dirty="0">
                        <a:effectLst/>
                        <a:latin typeface="Calibri"/>
                        <a:ea typeface="Calibri"/>
                        <a:cs typeface="Times New Roman"/>
                      </a:endParaRPr>
                    </a:p>
                  </a:txBody>
                  <a:tcPr marL="57493" marR="57493" marT="0" marB="0"/>
                </a:tc>
                <a:tc>
                  <a:txBody>
                    <a:bodyPr/>
                    <a:lstStyle/>
                    <a:p>
                      <a:pPr marL="250825" algn="just">
                        <a:spcAft>
                          <a:spcPts val="0"/>
                        </a:spcAft>
                      </a:pPr>
                      <a:r>
                        <a:rPr kumimoji="0" lang="fr-FR" sz="1050" kern="1200" dirty="0">
                          <a:solidFill>
                            <a:schemeClr val="dk1"/>
                          </a:solidFill>
                          <a:effectLst/>
                          <a:latin typeface="+mn-lt"/>
                          <a:ea typeface="+mn-ea"/>
                          <a:cs typeface="+mn-cs"/>
                        </a:rPr>
                        <a:t> </a:t>
                      </a:r>
                    </a:p>
                    <a:p>
                      <a:pPr>
                        <a:spcAft>
                          <a:spcPts val="0"/>
                        </a:spcAft>
                      </a:pPr>
                      <a:r>
                        <a:rPr kumimoji="0" lang="fr-FR" sz="1050" kern="1200" dirty="0">
                          <a:solidFill>
                            <a:schemeClr val="dk1"/>
                          </a:solidFill>
                          <a:effectLst/>
                          <a:latin typeface="+mn-lt"/>
                          <a:ea typeface="+mn-ea"/>
                          <a:cs typeface="+mn-cs"/>
                        </a:rPr>
                        <a:t>Adresser une correspondance à la Chambre des Mines de Guinée afin qu’elle prenne toutes les dispositions pour l’exécution de cette mesure.</a:t>
                      </a:r>
                    </a:p>
                    <a:p>
                      <a:pPr marL="250825" algn="just">
                        <a:spcAft>
                          <a:spcPts val="0"/>
                        </a:spcAft>
                      </a:pPr>
                      <a:r>
                        <a:rPr kumimoji="0" lang="fr-FR" sz="1050" kern="1200" dirty="0">
                          <a:solidFill>
                            <a:schemeClr val="dk1"/>
                          </a:solidFill>
                          <a:effectLst/>
                          <a:latin typeface="+mn-lt"/>
                          <a:ea typeface="+mn-ea"/>
                          <a:cs typeface="+mn-cs"/>
                        </a:rPr>
                        <a:t> </a:t>
                      </a:r>
                    </a:p>
                    <a:p>
                      <a:pPr algn="just">
                        <a:spcBef>
                          <a:spcPts val="600"/>
                        </a:spcBef>
                        <a:spcAft>
                          <a:spcPts val="600"/>
                        </a:spcAft>
                      </a:pPr>
                      <a:r>
                        <a:rPr kumimoji="0" lang="fr-FR" sz="1050" kern="1200" dirty="0">
                          <a:solidFill>
                            <a:schemeClr val="dk1"/>
                          </a:solidFill>
                          <a:effectLst/>
                          <a:latin typeface="+mn-lt"/>
                          <a:ea typeface="+mn-ea"/>
                          <a:cs typeface="+mn-cs"/>
                        </a:rPr>
                        <a:t>Réunir les sociétés minières du répertoire de la Chambre des Mines de Guinée susceptibles de participer à la mise en œuvre de l’ITIE en Guinée dans le but de désigner de façon consensuelle et transparente leurs représentants au sein du GMP.</a:t>
                      </a:r>
                    </a:p>
                    <a:p>
                      <a:pPr algn="just">
                        <a:spcBef>
                          <a:spcPts val="600"/>
                        </a:spcBef>
                        <a:spcAft>
                          <a:spcPts val="600"/>
                        </a:spcAft>
                      </a:pPr>
                      <a:r>
                        <a:rPr kumimoji="0" lang="fr-FR" sz="1050" kern="1200" dirty="0">
                          <a:solidFill>
                            <a:schemeClr val="dk1"/>
                          </a:solidFill>
                          <a:effectLst/>
                          <a:latin typeface="+mn-lt"/>
                          <a:ea typeface="+mn-ea"/>
                          <a:cs typeface="+mn-cs"/>
                        </a:rPr>
                        <a:t>Proposer un élargissement de leur représentation</a:t>
                      </a:r>
                    </a:p>
                  </a:txBody>
                  <a:tcPr marL="57493" marR="57493" marT="0" marB="0" anchor="ctr"/>
                </a:tc>
                <a:tc>
                  <a:txBody>
                    <a:bodyPr/>
                    <a:lstStyle/>
                    <a:p>
                      <a:pPr>
                        <a:lnSpc>
                          <a:spcPct val="107000"/>
                        </a:lnSpc>
                        <a:spcAft>
                          <a:spcPts val="800"/>
                        </a:spcAft>
                      </a:pPr>
                      <a:r>
                        <a:rPr lang="fr-FR" sz="1050" dirty="0">
                          <a:effectLst/>
                        </a:rPr>
                        <a:t> </a:t>
                      </a:r>
                    </a:p>
                    <a:p>
                      <a:pPr>
                        <a:lnSpc>
                          <a:spcPct val="107000"/>
                        </a:lnSpc>
                        <a:spcAft>
                          <a:spcPts val="0"/>
                        </a:spcAft>
                      </a:pPr>
                      <a:r>
                        <a:rPr lang="fr-FR" sz="1050" dirty="0">
                          <a:effectLst/>
                        </a:rPr>
                        <a:t>La Lettre du Secrétaire Général du MMG, Président du GMP au Président de la Chambre des mines.</a:t>
                      </a:r>
                    </a:p>
                    <a:p>
                      <a:pPr marL="163830">
                        <a:lnSpc>
                          <a:spcPct val="107000"/>
                        </a:lnSpc>
                        <a:spcAft>
                          <a:spcPts val="800"/>
                        </a:spcAft>
                      </a:pPr>
                      <a:r>
                        <a:rPr lang="fr-FR" sz="1050" dirty="0">
                          <a:effectLst/>
                        </a:rPr>
                        <a:t> </a:t>
                      </a:r>
                    </a:p>
                    <a:p>
                      <a:pPr marL="163830">
                        <a:lnSpc>
                          <a:spcPct val="107000"/>
                        </a:lnSpc>
                        <a:spcAft>
                          <a:spcPts val="800"/>
                        </a:spcAft>
                      </a:pPr>
                      <a:r>
                        <a:rPr lang="fr-FR" sz="1050" dirty="0">
                          <a:effectLst/>
                        </a:rPr>
                        <a:t> </a:t>
                      </a:r>
                    </a:p>
                    <a:p>
                      <a:pPr>
                        <a:lnSpc>
                          <a:spcPct val="107000"/>
                        </a:lnSpc>
                        <a:spcAft>
                          <a:spcPts val="0"/>
                        </a:spcAft>
                      </a:pPr>
                      <a:r>
                        <a:rPr lang="fr-FR" sz="1050" dirty="0">
                          <a:effectLst/>
                        </a:rPr>
                        <a:t>Le Plan d’action de la Chambre des Mines de Guinée.</a:t>
                      </a:r>
                    </a:p>
                    <a:p>
                      <a:pPr marL="163830">
                        <a:lnSpc>
                          <a:spcPct val="107000"/>
                        </a:lnSpc>
                        <a:spcAft>
                          <a:spcPts val="800"/>
                        </a:spcAft>
                      </a:pPr>
                      <a:r>
                        <a:rPr lang="fr-FR" sz="1050" dirty="0">
                          <a:effectLst/>
                        </a:rPr>
                        <a:t> </a:t>
                      </a:r>
                    </a:p>
                    <a:p>
                      <a:pPr>
                        <a:lnSpc>
                          <a:spcPct val="107000"/>
                        </a:lnSpc>
                        <a:spcAft>
                          <a:spcPts val="0"/>
                        </a:spcAft>
                      </a:pPr>
                      <a:r>
                        <a:rPr lang="fr-FR" sz="1050" dirty="0">
                          <a:effectLst/>
                        </a:rPr>
                        <a:t>Le PV de réunion des sociétés minières désignant leurs représentants au GMP.</a:t>
                      </a:r>
                      <a:endParaRPr lang="fr-FR" sz="1050" dirty="0">
                        <a:effectLst/>
                        <a:latin typeface="Calibri"/>
                        <a:ea typeface="Calibri"/>
                        <a:cs typeface="Times New Roman"/>
                      </a:endParaRPr>
                    </a:p>
                  </a:txBody>
                  <a:tcPr marL="57493" marR="57493" marT="0" marB="0"/>
                </a:tc>
                <a:tc>
                  <a:txBody>
                    <a:bodyPr/>
                    <a:lstStyle/>
                    <a:p>
                      <a:pPr marL="154305">
                        <a:lnSpc>
                          <a:spcPct val="107000"/>
                        </a:lnSpc>
                        <a:spcAft>
                          <a:spcPts val="800"/>
                        </a:spcAft>
                      </a:pPr>
                      <a:r>
                        <a:rPr lang="fr-FR" sz="1050" dirty="0">
                          <a:effectLst/>
                        </a:rPr>
                        <a:t> </a:t>
                      </a:r>
                    </a:p>
                    <a:p>
                      <a:pPr>
                        <a:lnSpc>
                          <a:spcPct val="107000"/>
                        </a:lnSpc>
                        <a:spcAft>
                          <a:spcPts val="0"/>
                        </a:spcAft>
                      </a:pPr>
                      <a:r>
                        <a:rPr lang="fr-FR" sz="1050" dirty="0">
                          <a:effectLst/>
                        </a:rPr>
                        <a:t>La Chambre des Mines de Guinée.</a:t>
                      </a:r>
                    </a:p>
                    <a:p>
                      <a:pPr marL="154305" indent="-154305">
                        <a:lnSpc>
                          <a:spcPct val="107000"/>
                        </a:lnSpc>
                        <a:spcAft>
                          <a:spcPts val="800"/>
                        </a:spcAft>
                      </a:pPr>
                      <a:r>
                        <a:rPr lang="fr-FR" sz="1050" dirty="0">
                          <a:effectLst/>
                        </a:rPr>
                        <a:t> </a:t>
                      </a:r>
                    </a:p>
                    <a:p>
                      <a:pPr marL="154305" indent="-154305">
                        <a:lnSpc>
                          <a:spcPct val="107000"/>
                        </a:lnSpc>
                        <a:spcAft>
                          <a:spcPts val="800"/>
                        </a:spcAft>
                      </a:pPr>
                      <a:endParaRPr lang="fr-FR" sz="1050" dirty="0">
                        <a:effectLst/>
                        <a:latin typeface="Calibri"/>
                        <a:ea typeface="Calibri"/>
                        <a:cs typeface="Times New Roman"/>
                      </a:endParaRPr>
                    </a:p>
                  </a:txBody>
                  <a:tcPr marL="57493" marR="57493" marT="0" marB="0" anchor="ctr"/>
                </a:tc>
                <a:tc>
                  <a:txBody>
                    <a:bodyPr/>
                    <a:lstStyle/>
                    <a:p>
                      <a:pPr algn="l" defTabSz="914400" rtl="0" eaLnBrk="1" latinLnBrk="0" hangingPunct="1"/>
                      <a:r>
                        <a:rPr lang="fr-FR" sz="1050" b="1" kern="1200" dirty="0">
                          <a:solidFill>
                            <a:schemeClr val="dk1"/>
                          </a:solidFill>
                          <a:effectLst/>
                          <a:latin typeface="+mn-lt"/>
                          <a:ea typeface="+mn-ea"/>
                          <a:cs typeface="+mn-cs"/>
                        </a:rPr>
                        <a:t>Engagement des I.E</a:t>
                      </a:r>
                      <a:r>
                        <a:rPr lang="fr-FR" sz="1050" kern="1200" dirty="0">
                          <a:solidFill>
                            <a:schemeClr val="dk1"/>
                          </a:solidFill>
                          <a:effectLst/>
                          <a:latin typeface="+mn-lt"/>
                          <a:ea typeface="+mn-ea"/>
                          <a:cs typeface="+mn-cs"/>
                        </a:rPr>
                        <a:t> : une feuille de route et des TDR ont été élaborés par les Entreprises minières réunies au sein de la chambre des mines. </a:t>
                      </a:r>
                    </a:p>
                    <a:p>
                      <a:pPr algn="l" defTabSz="914400" rtl="0" eaLnBrk="1" latinLnBrk="0" hangingPunct="1"/>
                      <a:endParaRPr lang="fr-FR" sz="800" kern="1200" dirty="0">
                        <a:solidFill>
                          <a:schemeClr val="dk1"/>
                        </a:solidFill>
                        <a:effectLst/>
                        <a:latin typeface="+mn-lt"/>
                        <a:ea typeface="+mn-ea"/>
                        <a:cs typeface="+mn-cs"/>
                      </a:endParaRPr>
                    </a:p>
                    <a:p>
                      <a:pPr algn="l" defTabSz="914400" rtl="0" eaLnBrk="1" latinLnBrk="0" hangingPunct="1"/>
                      <a:r>
                        <a:rPr lang="fr-FR" sz="1050" kern="1200" dirty="0">
                          <a:solidFill>
                            <a:schemeClr val="dk1"/>
                          </a:solidFill>
                          <a:effectLst/>
                          <a:latin typeface="+mn-lt"/>
                          <a:ea typeface="+mn-ea"/>
                          <a:cs typeface="+mn-cs"/>
                        </a:rPr>
                        <a:t>Ces deux documents ont été transmis au Secrétariat International de l’ITIE et publiés sur le site web de l’ITIE-GUINEE sur recommandation du Secrétariat International de l’ITIE. </a:t>
                      </a:r>
                    </a:p>
                    <a:p>
                      <a:pPr algn="l" defTabSz="914400" rtl="0" eaLnBrk="1" latinLnBrk="0" hangingPunct="1"/>
                      <a:endParaRPr lang="fr-FR" sz="800" kern="1200" dirty="0">
                        <a:solidFill>
                          <a:schemeClr val="dk1"/>
                        </a:solidFill>
                        <a:effectLst/>
                        <a:latin typeface="+mn-lt"/>
                        <a:ea typeface="+mn-ea"/>
                        <a:cs typeface="+mn-cs"/>
                      </a:endParaRPr>
                    </a:p>
                    <a:p>
                      <a:pPr algn="l" defTabSz="914400" rtl="0" eaLnBrk="1" latinLnBrk="0" hangingPunct="1"/>
                      <a:r>
                        <a:rPr lang="fr-FR" sz="1050" kern="1200" dirty="0">
                          <a:solidFill>
                            <a:schemeClr val="dk1"/>
                          </a:solidFill>
                          <a:effectLst/>
                          <a:latin typeface="+mn-lt"/>
                          <a:ea typeface="+mn-ea"/>
                          <a:cs typeface="+mn-cs"/>
                        </a:rPr>
                        <a:t>La Chambre des Mines de Guinée a également  transmis  au Secrétariat Exécutif le mode de sélection et la liste des sociétés  qui doivent représenter le collège au sein du Comité de pilotage.</a:t>
                      </a:r>
                    </a:p>
                    <a:p>
                      <a:pPr algn="l" defTabSz="914400" rtl="0" eaLnBrk="1" latinLnBrk="0" hangingPunct="1"/>
                      <a:endParaRPr lang="fr-FR" sz="800" kern="1200" dirty="0">
                        <a:solidFill>
                          <a:schemeClr val="dk1"/>
                        </a:solidFill>
                        <a:effectLst/>
                        <a:latin typeface="+mn-lt"/>
                        <a:ea typeface="+mn-ea"/>
                        <a:cs typeface="+mn-cs"/>
                      </a:endParaRPr>
                    </a:p>
                    <a:p>
                      <a:pPr algn="l" defTabSz="914400" rtl="0" eaLnBrk="1" latinLnBrk="0" hangingPunct="1"/>
                      <a:r>
                        <a:rPr lang="fr-FR" sz="1050" kern="1200" dirty="0">
                          <a:solidFill>
                            <a:schemeClr val="dk1"/>
                          </a:solidFill>
                          <a:effectLst/>
                          <a:latin typeface="+mn-lt"/>
                          <a:ea typeface="+mn-ea"/>
                          <a:cs typeface="+mn-cs"/>
                        </a:rPr>
                        <a:t>La chambre des mines de Guinée a fourni une  liste des membres (dont une femme) issus des sociétés en phase d’exploration, d’exploitation et de concession.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8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050" kern="1200" dirty="0">
                          <a:solidFill>
                            <a:schemeClr val="dk1"/>
                          </a:solidFill>
                          <a:effectLst/>
                          <a:latin typeface="+mn-lt"/>
                          <a:ea typeface="+mn-ea"/>
                          <a:cs typeface="+mn-cs"/>
                        </a:rPr>
                        <a:t>Toutes ces informations sont accessibles sur le lien : </a:t>
                      </a:r>
                      <a:r>
                        <a:rPr kumimoji="0" lang="fr-FR" sz="1050" b="0" i="0" u="none" strike="noStrike" kern="1200" cap="none" spc="0" normalizeH="0" baseline="0" noProof="0" dirty="0">
                          <a:ln>
                            <a:noFill/>
                          </a:ln>
                          <a:solidFill>
                            <a:prstClr val="black"/>
                          </a:solidFill>
                          <a:effectLst/>
                          <a:uLnTx/>
                          <a:uFillTx/>
                          <a:latin typeface="+mn-lt"/>
                          <a:ea typeface="+mn-ea"/>
                          <a:cs typeface="+mn-cs"/>
                          <a:hlinkClick r:id="rId2"/>
                        </a:rPr>
                        <a:t>https://www.itiedoc-guinee.org/document-archive/implication-des-entreprise-minieres-dans-le-processus-itie-guinee-chambre-des-mines-juin-2021/</a:t>
                      </a:r>
                      <a:r>
                        <a:rPr kumimoji="0" lang="fr-FR" sz="1050" b="0" i="0" u="none" strike="noStrike" kern="1200" cap="none" spc="0" normalizeH="0" baseline="0" noProof="0" dirty="0">
                          <a:ln>
                            <a:noFill/>
                          </a:ln>
                          <a:solidFill>
                            <a:prstClr val="black"/>
                          </a:solidFill>
                          <a:effectLst/>
                          <a:uLnTx/>
                          <a:uFillTx/>
                          <a:latin typeface="+mn-lt"/>
                          <a:ea typeface="+mn-ea"/>
                          <a:cs typeface="+mn-cs"/>
                        </a:rPr>
                        <a:t> </a:t>
                      </a:r>
                    </a:p>
                    <a:p>
                      <a:pPr algn="l" defTabSz="914400" rtl="0" eaLnBrk="1" latinLnBrk="0" hangingPunct="1"/>
                      <a:endParaRPr lang="fr-FR" sz="105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050" baseline="0" dirty="0">
                          <a:solidFill>
                            <a:srgbClr val="00B050"/>
                          </a:solidFill>
                          <a:effectLst/>
                        </a:rPr>
                        <a:t>« </a:t>
                      </a:r>
                      <a:r>
                        <a:rPr lang="fr-FR" sz="1050" b="1" baseline="0" dirty="0">
                          <a:solidFill>
                            <a:srgbClr val="00B050"/>
                          </a:solidFill>
                          <a:effectLst/>
                        </a:rPr>
                        <a:t>Mesure corrective satisfaite »</a:t>
                      </a:r>
                      <a:endParaRPr lang="fr-FR" sz="1050" dirty="0">
                        <a:solidFill>
                          <a:srgbClr val="00B050"/>
                        </a:solidFill>
                        <a:effectLst/>
                      </a:endParaRPr>
                    </a:p>
                    <a:p>
                      <a:pPr algn="l" defTabSz="914400" rtl="0" eaLnBrk="1" latinLnBrk="0" hangingPunct="1"/>
                      <a:endParaRPr lang="fr-FR" sz="1050" kern="1200" dirty="0">
                        <a:solidFill>
                          <a:schemeClr val="dk1"/>
                        </a:solidFill>
                        <a:effectLst/>
                        <a:latin typeface="+mn-lt"/>
                        <a:ea typeface="+mn-ea"/>
                        <a:cs typeface="+mn-cs"/>
                      </a:endParaRPr>
                    </a:p>
                  </a:txBody>
                  <a:tcPr marL="57493" marR="57493" marT="0" marB="0" anchor="ctr"/>
                </a:tc>
                <a:extLst>
                  <a:ext uri="{0D108BD9-81ED-4DB2-BD59-A6C34878D82A}">
                    <a16:rowId xmlns:a16="http://schemas.microsoft.com/office/drawing/2014/main" val="10001"/>
                  </a:ext>
                </a:extLst>
              </a:tr>
            </a:tbl>
          </a:graphicData>
        </a:graphic>
      </p:graphicFrame>
      <p:sp>
        <p:nvSpPr>
          <p:cNvPr id="6" name="Espace réservé du numéro de diapositive 5"/>
          <p:cNvSpPr>
            <a:spLocks noGrp="1"/>
          </p:cNvSpPr>
          <p:nvPr>
            <p:ph type="sldNum" sz="quarter" idx="12"/>
          </p:nvPr>
        </p:nvSpPr>
        <p:spPr/>
        <p:txBody>
          <a:bodyPr/>
          <a:lstStyle/>
          <a:p>
            <a:fld id="{7CFB1EDD-52FF-424B-9277-A04E92018261}" type="slidenum">
              <a:rPr lang="fr-FR" smtClean="0"/>
              <a:t>2</a:t>
            </a:fld>
            <a:endParaRPr lang="fr-FR"/>
          </a:p>
        </p:txBody>
      </p:sp>
    </p:spTree>
    <p:extLst>
      <p:ext uri="{BB962C8B-B14F-4D97-AF65-F5344CB8AC3E}">
        <p14:creationId xmlns:p14="http://schemas.microsoft.com/office/powerpoint/2010/main" val="33198425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88640"/>
            <a:ext cx="8640960" cy="720080"/>
          </a:xfrm>
          <a:effectLst>
            <a:outerShdw blurRad="50800" dist="38100" dir="2700000" algn="tl" rotWithShape="0">
              <a:prstClr val="black">
                <a:alpha val="40000"/>
              </a:prstClr>
            </a:outerShdw>
          </a:effectLst>
        </p:spPr>
        <p:txBody>
          <a:bodyPr>
            <a:normAutofit/>
          </a:bodyPr>
          <a:lstStyle/>
          <a:p>
            <a:r>
              <a:rPr lang="fr-FR" sz="3100" b="1" dirty="0"/>
              <a:t>Mesure corrective N°2</a:t>
            </a:r>
            <a:r>
              <a:rPr lang="fr-FR" sz="2000" dirty="0"/>
              <a:t>« </a:t>
            </a:r>
            <a:r>
              <a:rPr lang="fr-FR" sz="2000" i="1" dirty="0">
                <a:solidFill>
                  <a:srgbClr val="00B0F0"/>
                </a:solidFill>
              </a:rPr>
              <a:t>Exigence 1.4b</a:t>
            </a:r>
            <a:r>
              <a:rPr lang="fr-FR" sz="2000" dirty="0"/>
              <a:t>»</a:t>
            </a:r>
            <a:endParaRPr lang="fr-FR" sz="20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770527908"/>
              </p:ext>
            </p:extLst>
          </p:nvPr>
        </p:nvGraphicFramePr>
        <p:xfrm>
          <a:off x="467544" y="836712"/>
          <a:ext cx="8352928" cy="5688632"/>
        </p:xfrm>
        <a:graphic>
          <a:graphicData uri="http://schemas.openxmlformats.org/drawingml/2006/table">
            <a:tbl>
              <a:tblPr firstRow="1" firstCol="1" bandRow="1">
                <a:tableStyleId>{5C22544A-7EE6-4342-B048-85BDC9FD1C3A}</a:tableStyleId>
              </a:tblPr>
              <a:tblGrid>
                <a:gridCol w="254509">
                  <a:extLst>
                    <a:ext uri="{9D8B030D-6E8A-4147-A177-3AD203B41FA5}">
                      <a16:colId xmlns:a16="http://schemas.microsoft.com/office/drawing/2014/main" val="20000"/>
                    </a:ext>
                  </a:extLst>
                </a:gridCol>
                <a:gridCol w="2193763">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2736304">
                  <a:extLst>
                    <a:ext uri="{9D8B030D-6E8A-4147-A177-3AD203B41FA5}">
                      <a16:colId xmlns:a16="http://schemas.microsoft.com/office/drawing/2014/main" val="20005"/>
                    </a:ext>
                  </a:extLst>
                </a:gridCol>
              </a:tblGrid>
              <a:tr h="244136">
                <a:tc>
                  <a:txBody>
                    <a:bodyPr/>
                    <a:lstStyle/>
                    <a:p>
                      <a:pPr marL="0" algn="ctr" defTabSz="914400" rtl="0" eaLnBrk="1" latinLnBrk="0" hangingPunct="1">
                        <a:lnSpc>
                          <a:spcPct val="107000"/>
                        </a:lnSpc>
                        <a:spcAft>
                          <a:spcPts val="800"/>
                        </a:spcAft>
                      </a:pPr>
                      <a:r>
                        <a:rPr lang="fr-FR" sz="1100" b="1" kern="1200" dirty="0">
                          <a:solidFill>
                            <a:schemeClr val="lt1"/>
                          </a:solidFill>
                          <a:effectLst/>
                          <a:latin typeface="+mn-lt"/>
                          <a:ea typeface="+mn-ea"/>
                          <a:cs typeface="+mn-cs"/>
                        </a:rPr>
                        <a:t>N°</a:t>
                      </a:r>
                    </a:p>
                  </a:txBody>
                  <a:tcPr marL="50999" marR="50999" marT="0" marB="0" anchor="ctr"/>
                </a:tc>
                <a:tc>
                  <a:txBody>
                    <a:bodyPr/>
                    <a:lstStyle/>
                    <a:p>
                      <a:pPr marL="0" algn="ctr" defTabSz="914400" rtl="0" eaLnBrk="1" latinLnBrk="0" hangingPunct="1">
                        <a:lnSpc>
                          <a:spcPct val="107000"/>
                        </a:lnSpc>
                        <a:spcAft>
                          <a:spcPts val="800"/>
                        </a:spcAft>
                      </a:pPr>
                      <a:r>
                        <a:rPr lang="fr-FR" sz="1100" b="1" kern="1200" dirty="0">
                          <a:solidFill>
                            <a:schemeClr val="lt1"/>
                          </a:solidFill>
                          <a:effectLst/>
                          <a:latin typeface="+mn-lt"/>
                          <a:ea typeface="+mn-ea"/>
                          <a:cs typeface="+mn-cs"/>
                        </a:rPr>
                        <a:t>Mesures correctives</a:t>
                      </a:r>
                    </a:p>
                  </a:txBody>
                  <a:tcPr marL="50999" marR="50999" marT="0" marB="0" anchor="ctr"/>
                </a:tc>
                <a:tc>
                  <a:txBody>
                    <a:bodyPr/>
                    <a:lstStyle/>
                    <a:p>
                      <a:pPr marL="0" algn="ctr" defTabSz="914400" rtl="0" eaLnBrk="1" latinLnBrk="0" hangingPunct="1">
                        <a:lnSpc>
                          <a:spcPct val="107000"/>
                        </a:lnSpc>
                        <a:spcAft>
                          <a:spcPts val="800"/>
                        </a:spcAft>
                      </a:pPr>
                      <a:r>
                        <a:rPr lang="fr-FR" sz="1100" b="1" kern="1200">
                          <a:solidFill>
                            <a:schemeClr val="lt1"/>
                          </a:solidFill>
                          <a:effectLst/>
                          <a:latin typeface="+mn-lt"/>
                          <a:ea typeface="+mn-ea"/>
                          <a:cs typeface="+mn-cs"/>
                        </a:rPr>
                        <a:t>Activités</a:t>
                      </a:r>
                    </a:p>
                  </a:txBody>
                  <a:tcPr marL="50999" marR="50999" marT="0" marB="0" anchor="ctr"/>
                </a:tc>
                <a:tc>
                  <a:txBody>
                    <a:bodyPr/>
                    <a:lstStyle/>
                    <a:p>
                      <a:pPr marL="0" algn="ctr" defTabSz="914400" rtl="0" eaLnBrk="1" latinLnBrk="0" hangingPunct="1">
                        <a:lnSpc>
                          <a:spcPct val="107000"/>
                        </a:lnSpc>
                        <a:spcAft>
                          <a:spcPts val="800"/>
                        </a:spcAft>
                      </a:pPr>
                      <a:r>
                        <a:rPr lang="fr-FR" sz="1100" b="1" kern="1200" dirty="0">
                          <a:solidFill>
                            <a:schemeClr val="lt1"/>
                          </a:solidFill>
                          <a:effectLst/>
                          <a:latin typeface="+mn-lt"/>
                          <a:ea typeface="+mn-ea"/>
                          <a:cs typeface="+mn-cs"/>
                        </a:rPr>
                        <a:t>Indicateurs</a:t>
                      </a:r>
                    </a:p>
                  </a:txBody>
                  <a:tcPr marL="50999" marR="50999" marT="0" marB="0" anchor="ctr"/>
                </a:tc>
                <a:tc>
                  <a:txBody>
                    <a:bodyPr/>
                    <a:lstStyle/>
                    <a:p>
                      <a:pPr marL="0" algn="ctr" defTabSz="914400" rtl="0" eaLnBrk="1" latinLnBrk="0" hangingPunct="1">
                        <a:lnSpc>
                          <a:spcPct val="107000"/>
                        </a:lnSpc>
                        <a:spcAft>
                          <a:spcPts val="800"/>
                        </a:spcAft>
                      </a:pPr>
                      <a:r>
                        <a:rPr lang="fr-FR" sz="1100" b="1" kern="1200" dirty="0">
                          <a:solidFill>
                            <a:schemeClr val="lt1"/>
                          </a:solidFill>
                          <a:effectLst/>
                          <a:latin typeface="+mn-lt"/>
                          <a:ea typeface="+mn-ea"/>
                          <a:cs typeface="+mn-cs"/>
                        </a:rPr>
                        <a:t>Responsable </a:t>
                      </a:r>
                    </a:p>
                  </a:txBody>
                  <a:tcPr marL="50999" marR="50999" marT="0" marB="0" anchor="ctr"/>
                </a:tc>
                <a:tc>
                  <a:txBody>
                    <a:bodyPr/>
                    <a:lstStyle/>
                    <a:p>
                      <a:pPr marL="0" algn="ctr" defTabSz="914400" rtl="0" eaLnBrk="1" latinLnBrk="0" hangingPunct="1">
                        <a:lnSpc>
                          <a:spcPct val="107000"/>
                        </a:lnSpc>
                        <a:spcAft>
                          <a:spcPts val="800"/>
                        </a:spcAft>
                      </a:pPr>
                      <a:r>
                        <a:rPr lang="fr-FR" sz="1100" b="1" kern="1200" dirty="0">
                          <a:solidFill>
                            <a:schemeClr val="lt1"/>
                          </a:solidFill>
                          <a:effectLst/>
                          <a:latin typeface="+mn-lt"/>
                          <a:ea typeface="+mn-ea"/>
                          <a:cs typeface="+mn-cs"/>
                        </a:rPr>
                        <a:t>Actions correctives</a:t>
                      </a:r>
                    </a:p>
                  </a:txBody>
                  <a:tcPr marL="50999" marR="50999" marT="0" marB="0" anchor="ctr"/>
                </a:tc>
                <a:extLst>
                  <a:ext uri="{0D108BD9-81ED-4DB2-BD59-A6C34878D82A}">
                    <a16:rowId xmlns:a16="http://schemas.microsoft.com/office/drawing/2014/main" val="10000"/>
                  </a:ext>
                </a:extLst>
              </a:tr>
              <a:tr h="5444496">
                <a:tc>
                  <a:txBody>
                    <a:bodyPr/>
                    <a:lstStyle/>
                    <a:p>
                      <a:pPr>
                        <a:lnSpc>
                          <a:spcPct val="107000"/>
                        </a:lnSpc>
                        <a:spcAft>
                          <a:spcPts val="800"/>
                        </a:spcAft>
                      </a:pPr>
                      <a:br>
                        <a:rPr lang="fr-FR" sz="700" dirty="0">
                          <a:effectLst/>
                        </a:rPr>
                      </a:br>
                      <a:br>
                        <a:rPr lang="fr-FR" sz="700" dirty="0">
                          <a:effectLst/>
                        </a:rPr>
                      </a:br>
                      <a:r>
                        <a:rPr lang="fr-FR" sz="700" dirty="0">
                          <a:effectLst/>
                        </a:rPr>
                        <a:t>2</a:t>
                      </a:r>
                      <a:endParaRPr lang="fr-FR" sz="800" dirty="0">
                        <a:effectLst/>
                        <a:latin typeface="Calibri"/>
                        <a:ea typeface="Calibri"/>
                        <a:cs typeface="Times New Roman"/>
                      </a:endParaRPr>
                    </a:p>
                  </a:txBody>
                  <a:tcPr marL="50999" marR="50999" marT="0" marB="0" anchor="ctr"/>
                </a:tc>
                <a:tc>
                  <a:txBody>
                    <a:bodyPr/>
                    <a:lstStyle/>
                    <a:p>
                      <a:pPr>
                        <a:spcAft>
                          <a:spcPts val="0"/>
                        </a:spcAft>
                      </a:pPr>
                      <a:r>
                        <a:rPr lang="fr-FR" sz="1050" dirty="0">
                          <a:effectLst/>
                        </a:rPr>
                        <a:t>Conformément à l’Exigence 1.4.b, le Groupe multipartite devra actualiser le décret et l’arrêté ministériel de 2012 sur la composition du Groupe multipartite et les Termes de Référence de juin 2018 pour assurer leur conformité avec la Norme ITIE 2016. Les collèges des entreprises et de la société civile devront préparer, publier et appliquer des procédures en vue d’une nomination inclusive, juste et transparente de leurs représentants au Groupe multipartite. Ce dernier pourrait également réfléchir aux possibilités qui permettraient d’élargir la participation des entreprises au Groupe multipartite. Il pourrait envisager de clarifier son cadre de gouvernance, qui est actuellement décrit dans quatre documents différents. Enfin, il pourrait convenir de combiner en un seul document l’arrêté ministériel établissant sa composition, son règlement intérieur et ses Termes de Référence. </a:t>
                      </a:r>
                      <a:endParaRPr lang="fr-FR" sz="1050" dirty="0">
                        <a:solidFill>
                          <a:srgbClr val="000000"/>
                        </a:solidFill>
                        <a:effectLst/>
                        <a:latin typeface="Calibri"/>
                        <a:ea typeface="Calibri"/>
                        <a:cs typeface="Times New Roman"/>
                      </a:endParaRPr>
                    </a:p>
                  </a:txBody>
                  <a:tcPr marL="50999" marR="50999" marT="0" marB="0" anchor="ctr"/>
                </a:tc>
                <a:tc>
                  <a:txBody>
                    <a:bodyPr/>
                    <a:lstStyle/>
                    <a:p>
                      <a:pPr marL="266065">
                        <a:lnSpc>
                          <a:spcPct val="107000"/>
                        </a:lnSpc>
                        <a:spcBef>
                          <a:spcPts val="600"/>
                        </a:spcBef>
                        <a:spcAft>
                          <a:spcPts val="600"/>
                        </a:spcAft>
                      </a:pPr>
                      <a:r>
                        <a:rPr lang="fr-FR" sz="1050" dirty="0">
                          <a:effectLst/>
                        </a:rPr>
                        <a:t> </a:t>
                      </a:r>
                    </a:p>
                    <a:p>
                      <a:pPr>
                        <a:lnSpc>
                          <a:spcPct val="107000"/>
                        </a:lnSpc>
                        <a:spcBef>
                          <a:spcPts val="600"/>
                        </a:spcBef>
                        <a:spcAft>
                          <a:spcPts val="600"/>
                        </a:spcAft>
                      </a:pPr>
                      <a:r>
                        <a:rPr kumimoji="0" lang="fr-FR" sz="1050" kern="1200" dirty="0">
                          <a:solidFill>
                            <a:schemeClr val="dk1"/>
                          </a:solidFill>
                          <a:effectLst/>
                          <a:latin typeface="+mn-lt"/>
                          <a:ea typeface="+mn-ea"/>
                          <a:cs typeface="+mn-cs"/>
                        </a:rPr>
                        <a:t>Actualiser l’arrêté ministériel de 2012 sur la composition du Groupe multipartite et les Termes de Référence de juin 2018 pour assurer leur conformité avec la Norme ITIE 2016.</a:t>
                      </a:r>
                    </a:p>
                    <a:p>
                      <a:pPr>
                        <a:lnSpc>
                          <a:spcPct val="107000"/>
                        </a:lnSpc>
                        <a:spcBef>
                          <a:spcPts val="600"/>
                        </a:spcBef>
                        <a:spcAft>
                          <a:spcPts val="600"/>
                        </a:spcAft>
                      </a:pPr>
                      <a:r>
                        <a:rPr kumimoji="0" lang="fr-FR" sz="1050" kern="1200" dirty="0">
                          <a:solidFill>
                            <a:schemeClr val="dk1"/>
                          </a:solidFill>
                          <a:effectLst/>
                          <a:latin typeface="+mn-lt"/>
                          <a:ea typeface="+mn-ea"/>
                          <a:cs typeface="+mn-cs"/>
                        </a:rPr>
                        <a:t> Adresser une correspondance à la société civile et à la Chambre des Mines de Guinée en vue d’une nomination de leurs représentants au GMP.</a:t>
                      </a:r>
                    </a:p>
                    <a:p>
                      <a:pPr>
                        <a:lnSpc>
                          <a:spcPct val="107000"/>
                        </a:lnSpc>
                        <a:spcBef>
                          <a:spcPts val="600"/>
                        </a:spcBef>
                        <a:spcAft>
                          <a:spcPts val="600"/>
                        </a:spcAft>
                      </a:pPr>
                      <a:r>
                        <a:rPr kumimoji="0" lang="fr-FR" sz="1050" kern="1200" dirty="0">
                          <a:solidFill>
                            <a:schemeClr val="dk1"/>
                          </a:solidFill>
                          <a:effectLst/>
                          <a:latin typeface="+mn-lt"/>
                          <a:ea typeface="+mn-ea"/>
                          <a:cs typeface="+mn-cs"/>
                        </a:rPr>
                        <a:t> Préparer, publier et appliquer des procédures en vue d’une nomination inclusive, juste et transparente de leurs représentants au GMP.</a:t>
                      </a:r>
                    </a:p>
                    <a:p>
                      <a:pPr>
                        <a:lnSpc>
                          <a:spcPct val="107000"/>
                        </a:lnSpc>
                        <a:spcBef>
                          <a:spcPts val="600"/>
                        </a:spcBef>
                        <a:spcAft>
                          <a:spcPts val="600"/>
                        </a:spcAft>
                      </a:pPr>
                      <a:r>
                        <a:rPr lang="fr-FR" sz="1050" dirty="0">
                          <a:effectLst/>
                        </a:rPr>
                        <a:t> </a:t>
                      </a:r>
                      <a:endParaRPr lang="fr-FR" sz="1050" dirty="0">
                        <a:effectLst/>
                        <a:latin typeface="Calibri"/>
                        <a:ea typeface="Calibri"/>
                        <a:cs typeface="Times New Roman"/>
                      </a:endParaRPr>
                    </a:p>
                  </a:txBody>
                  <a:tcPr marL="50999" marR="50999" marT="0" marB="0" anchor="ctr"/>
                </a:tc>
                <a:tc>
                  <a:txBody>
                    <a:bodyPr/>
                    <a:lstStyle/>
                    <a:p>
                      <a:pPr>
                        <a:lnSpc>
                          <a:spcPct val="107000"/>
                        </a:lnSpc>
                        <a:spcAft>
                          <a:spcPts val="0"/>
                        </a:spcAft>
                      </a:pPr>
                      <a:r>
                        <a:rPr lang="fr-FR" sz="1050" dirty="0">
                          <a:effectLst/>
                        </a:rPr>
                        <a:t>Le décret, l’Arrêté, le Règlement Intérieur et les TDR actualisés.</a:t>
                      </a:r>
                    </a:p>
                    <a:p>
                      <a:pPr>
                        <a:lnSpc>
                          <a:spcPct val="107000"/>
                        </a:lnSpc>
                        <a:spcAft>
                          <a:spcPts val="800"/>
                        </a:spcAft>
                      </a:pPr>
                      <a:r>
                        <a:rPr lang="fr-FR" sz="1050" dirty="0">
                          <a:effectLst/>
                        </a:rPr>
                        <a:t> </a:t>
                      </a:r>
                    </a:p>
                    <a:p>
                      <a:pPr>
                        <a:lnSpc>
                          <a:spcPct val="107000"/>
                        </a:lnSpc>
                        <a:spcAft>
                          <a:spcPts val="0"/>
                        </a:spcAft>
                      </a:pPr>
                      <a:r>
                        <a:rPr lang="fr-FR" sz="1050" dirty="0">
                          <a:effectLst/>
                        </a:rPr>
                        <a:t>La Lettre du Secrétaire Général du MMG, Président du GMP au Président de la Chambre des mines.</a:t>
                      </a:r>
                    </a:p>
                    <a:p>
                      <a:pPr>
                        <a:lnSpc>
                          <a:spcPct val="107000"/>
                        </a:lnSpc>
                        <a:spcAft>
                          <a:spcPts val="800"/>
                        </a:spcAft>
                      </a:pPr>
                      <a:r>
                        <a:rPr lang="fr-FR" sz="1050" dirty="0">
                          <a:effectLst/>
                        </a:rPr>
                        <a:t> </a:t>
                      </a:r>
                      <a:endParaRPr lang="fr-FR" sz="1050" dirty="0">
                        <a:effectLst/>
                        <a:latin typeface="Calibri"/>
                        <a:ea typeface="Calibri"/>
                        <a:cs typeface="Times New Roman"/>
                      </a:endParaRPr>
                    </a:p>
                  </a:txBody>
                  <a:tcPr marL="50999" marR="50999" marT="0" marB="0" anchor="ctr"/>
                </a:tc>
                <a:tc>
                  <a:txBody>
                    <a:bodyPr/>
                    <a:lstStyle/>
                    <a:p>
                      <a:pPr>
                        <a:lnSpc>
                          <a:spcPct val="107000"/>
                        </a:lnSpc>
                        <a:spcAft>
                          <a:spcPts val="0"/>
                        </a:spcAft>
                      </a:pPr>
                      <a:r>
                        <a:rPr lang="fr-FR" sz="1050" dirty="0">
                          <a:effectLst/>
                        </a:rPr>
                        <a:t>Secrétariat Exécutif,</a:t>
                      </a:r>
                    </a:p>
                    <a:p>
                      <a:pPr>
                        <a:lnSpc>
                          <a:spcPct val="107000"/>
                        </a:lnSpc>
                        <a:spcAft>
                          <a:spcPts val="800"/>
                        </a:spcAft>
                      </a:pPr>
                      <a:r>
                        <a:rPr lang="fr-FR" sz="1050" dirty="0">
                          <a:effectLst/>
                        </a:rPr>
                        <a:t> </a:t>
                      </a:r>
                    </a:p>
                    <a:p>
                      <a:pPr>
                        <a:lnSpc>
                          <a:spcPct val="107000"/>
                        </a:lnSpc>
                        <a:spcAft>
                          <a:spcPts val="800"/>
                        </a:spcAft>
                      </a:pPr>
                      <a:r>
                        <a:rPr lang="fr-FR" sz="1050" dirty="0">
                          <a:effectLst/>
                        </a:rPr>
                        <a:t>Société Civile,</a:t>
                      </a:r>
                    </a:p>
                    <a:p>
                      <a:pPr>
                        <a:lnSpc>
                          <a:spcPct val="107000"/>
                        </a:lnSpc>
                        <a:spcAft>
                          <a:spcPts val="0"/>
                        </a:spcAft>
                      </a:pPr>
                      <a:r>
                        <a:rPr lang="fr-FR" sz="1050" dirty="0">
                          <a:effectLst/>
                        </a:rPr>
                        <a:t>Chambre des Mines de Guinée.</a:t>
                      </a:r>
                    </a:p>
                    <a:p>
                      <a:pPr marL="154305" indent="-154305">
                        <a:lnSpc>
                          <a:spcPct val="107000"/>
                        </a:lnSpc>
                        <a:spcAft>
                          <a:spcPts val="800"/>
                        </a:spcAft>
                      </a:pPr>
                      <a:r>
                        <a:rPr lang="fr-FR" sz="1050" dirty="0">
                          <a:effectLst/>
                        </a:rPr>
                        <a:t> </a:t>
                      </a:r>
                      <a:endParaRPr lang="fr-FR" sz="1050" dirty="0">
                        <a:effectLst/>
                        <a:latin typeface="Calibri"/>
                        <a:ea typeface="Calibri"/>
                        <a:cs typeface="Times New Roman"/>
                      </a:endParaRPr>
                    </a:p>
                  </a:txBody>
                  <a:tcPr marL="50999" marR="50999" marT="0" marB="0" anchor="ctr"/>
                </a:tc>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kumimoji="0" lang="fr-FR" sz="1000" b="1" kern="1200" dirty="0">
                          <a:solidFill>
                            <a:schemeClr val="dk1"/>
                          </a:solidFill>
                          <a:effectLst/>
                          <a:latin typeface="+mn-lt"/>
                          <a:ea typeface="+mn-ea"/>
                          <a:cs typeface="+mn-cs"/>
                        </a:rPr>
                        <a:t>Gouvernance du GMP :  </a:t>
                      </a:r>
                      <a:r>
                        <a:rPr kumimoji="0" lang="fr-FR" sz="1000" kern="1200" baseline="0" dirty="0">
                          <a:solidFill>
                            <a:schemeClr val="dk1"/>
                          </a:solidFill>
                          <a:effectLst/>
                          <a:latin typeface="+mn-lt"/>
                          <a:ea typeface="+mn-ea"/>
                          <a:cs typeface="+mn-cs"/>
                        </a:rPr>
                        <a:t>Le Décret Présidentiel portant attributions et organisation t de l’ITIE en Guinée a été signé. Lien:  </a:t>
                      </a:r>
                      <a:r>
                        <a:rPr kumimoji="0" lang="fr-FR" sz="1000" kern="1200" baseline="0" dirty="0">
                          <a:solidFill>
                            <a:schemeClr val="dk1"/>
                          </a:solidFill>
                          <a:effectLst/>
                          <a:latin typeface="+mn-lt"/>
                          <a:ea typeface="+mn-ea"/>
                          <a:cs typeface="+mn-cs"/>
                          <a:hlinkClick r:id="rId2"/>
                        </a:rPr>
                        <a:t>https://www.itiedoc-guinee.org/document-archive/decretd-2021-233-prg-sgg-portant-attribution-et-organisation-de-litie-guinee-prg-sgg-juin-2021-2/</a:t>
                      </a:r>
                      <a:r>
                        <a:rPr kumimoji="0" lang="fr-FR" sz="1000" kern="1200" baseline="0" dirty="0">
                          <a:solidFill>
                            <a:schemeClr val="dk1"/>
                          </a:solidFill>
                          <a:effectLst/>
                          <a:latin typeface="+mn-lt"/>
                          <a:ea typeface="+mn-ea"/>
                          <a:cs typeface="+mn-cs"/>
                        </a:rPr>
                        <a:t> </a:t>
                      </a:r>
                    </a:p>
                    <a:p>
                      <a:pPr>
                        <a:lnSpc>
                          <a:spcPct val="107000"/>
                        </a:lnSpc>
                        <a:spcAft>
                          <a:spcPts val="800"/>
                        </a:spcAft>
                      </a:pPr>
                      <a:r>
                        <a:rPr kumimoji="0" lang="fr-FR" sz="1000" kern="1200" dirty="0">
                          <a:solidFill>
                            <a:schemeClr val="dk1"/>
                          </a:solidFill>
                          <a:effectLst/>
                          <a:latin typeface="+mn-lt"/>
                          <a:ea typeface="+mn-ea"/>
                          <a:cs typeface="+mn-cs"/>
                        </a:rPr>
                        <a:t>Le document </a:t>
                      </a:r>
                      <a:r>
                        <a:rPr kumimoji="0" lang="fr-FR" sz="1000" kern="1200" baseline="0" dirty="0">
                          <a:solidFill>
                            <a:schemeClr val="dk1"/>
                          </a:solidFill>
                          <a:effectLst/>
                          <a:latin typeface="+mn-lt"/>
                          <a:ea typeface="+mn-ea"/>
                          <a:cs typeface="+mn-cs"/>
                        </a:rPr>
                        <a:t>de composition et nomination des membres du GMP a été actualisé et signé.</a:t>
                      </a:r>
                    </a:p>
                    <a:p>
                      <a:pPr>
                        <a:lnSpc>
                          <a:spcPct val="107000"/>
                        </a:lnSpc>
                        <a:spcAft>
                          <a:spcPts val="800"/>
                        </a:spcAft>
                      </a:pPr>
                      <a:r>
                        <a:rPr kumimoji="0" lang="fr-FR" sz="1000" kern="1200" baseline="0" dirty="0">
                          <a:solidFill>
                            <a:schemeClr val="dk1"/>
                          </a:solidFill>
                          <a:effectLst/>
                          <a:latin typeface="+mn-lt"/>
                          <a:ea typeface="+mn-ea"/>
                          <a:cs typeface="+mn-cs"/>
                        </a:rPr>
                        <a:t>Le Règlement Intérieur a été approuvé par le GMP et Signé par le Président du Comité de Pilotage.</a:t>
                      </a:r>
                    </a:p>
                    <a:p>
                      <a:pPr>
                        <a:lnSpc>
                          <a:spcPct val="107000"/>
                        </a:lnSpc>
                        <a:spcAft>
                          <a:spcPts val="800"/>
                        </a:spcAft>
                      </a:pPr>
                      <a:r>
                        <a:rPr kumimoji="0" lang="fr-FR" sz="1000" kern="1200" baseline="0" dirty="0">
                          <a:solidFill>
                            <a:schemeClr val="dk1"/>
                          </a:solidFill>
                          <a:effectLst/>
                          <a:latin typeface="+mn-lt"/>
                          <a:ea typeface="+mn-ea"/>
                          <a:cs typeface="+mn-cs"/>
                        </a:rPr>
                        <a:t>A la demande du S.I de l’ITIE,  il a été compilé dans un même document les TDR et le Règlement Intérieur de l’ITIE – Guinée.</a:t>
                      </a:r>
                    </a:p>
                    <a:p>
                      <a:pPr>
                        <a:lnSpc>
                          <a:spcPct val="107000"/>
                        </a:lnSpc>
                        <a:spcAft>
                          <a:spcPts val="800"/>
                        </a:spcAft>
                      </a:pPr>
                      <a:r>
                        <a:rPr kumimoji="0" lang="fr-FR" sz="1000" kern="1200" dirty="0">
                          <a:solidFill>
                            <a:schemeClr val="dk1"/>
                          </a:solidFill>
                          <a:effectLst/>
                          <a:latin typeface="+mn-lt"/>
                          <a:ea typeface="+mn-ea"/>
                          <a:cs typeface="+mn-cs"/>
                          <a:hlinkClick r:id="rId3"/>
                        </a:rPr>
                        <a:t>https://www.itiedoc-guinee.org/document-archive/reglement-interieur-des-organes-de-litie-guinee-s-e-itie-guineejuin-2021/</a:t>
                      </a:r>
                      <a:endParaRPr kumimoji="0" lang="fr-FR" sz="1000" kern="1200" dirty="0">
                        <a:solidFill>
                          <a:schemeClr val="dk1"/>
                        </a:solidFill>
                        <a:effectLst/>
                        <a:latin typeface="+mn-lt"/>
                        <a:ea typeface="+mn-ea"/>
                        <a:cs typeface="+mn-cs"/>
                      </a:endParaRPr>
                    </a:p>
                    <a:p>
                      <a:pPr>
                        <a:lnSpc>
                          <a:spcPct val="107000"/>
                        </a:lnSpc>
                        <a:spcAft>
                          <a:spcPts val="800"/>
                        </a:spcAft>
                      </a:pPr>
                      <a:r>
                        <a:rPr kumimoji="0" lang="fr-FR" sz="1000" kern="1200" dirty="0">
                          <a:solidFill>
                            <a:schemeClr val="dk1"/>
                          </a:solidFill>
                          <a:effectLst/>
                          <a:latin typeface="+mn-lt"/>
                          <a:ea typeface="+mn-ea"/>
                          <a:cs typeface="+mn-cs"/>
                        </a:rPr>
                        <a:t>https://www.itiedoc-guinee.org/?wpv_view_count=689&amp;wpv_post_search=Les Termes de Référence</a:t>
                      </a:r>
                    </a:p>
                    <a:p>
                      <a:pPr>
                        <a:lnSpc>
                          <a:spcPct val="107000"/>
                        </a:lnSpc>
                        <a:spcAft>
                          <a:spcPts val="800"/>
                        </a:spcAft>
                      </a:pPr>
                      <a:r>
                        <a:rPr kumimoji="0" lang="fr-FR" sz="1000" kern="1200" dirty="0">
                          <a:solidFill>
                            <a:schemeClr val="dk1"/>
                          </a:solidFill>
                          <a:effectLst/>
                          <a:latin typeface="+mn-lt"/>
                          <a:ea typeface="+mn-ea"/>
                          <a:cs typeface="+mn-cs"/>
                        </a:rPr>
                        <a:t>Les collèges composant le GMP ont tous déposé la composition et la liste nominative de leurs représentants au</a:t>
                      </a:r>
                      <a:r>
                        <a:rPr kumimoji="0" lang="fr-FR" sz="1000" kern="1200" baseline="0" dirty="0">
                          <a:solidFill>
                            <a:schemeClr val="dk1"/>
                          </a:solidFill>
                          <a:effectLst/>
                          <a:latin typeface="+mn-lt"/>
                          <a:ea typeface="+mn-ea"/>
                          <a:cs typeface="+mn-cs"/>
                        </a:rPr>
                        <a:t> sein du GMP. Les PV de composition et de nomination existent au S.E de l’ITIE..</a:t>
                      </a:r>
                    </a:p>
                    <a:p>
                      <a:pPr marL="0" marR="0" indent="0" algn="l" defTabSz="914400" rtl="0" eaLnBrk="1" fontAlgn="auto" latinLnBrk="0" hangingPunct="1">
                        <a:lnSpc>
                          <a:spcPct val="107000"/>
                        </a:lnSpc>
                        <a:spcBef>
                          <a:spcPts val="0"/>
                        </a:spcBef>
                        <a:spcAft>
                          <a:spcPts val="800"/>
                        </a:spcAft>
                        <a:buClrTx/>
                        <a:buSzTx/>
                        <a:buFontTx/>
                        <a:buNone/>
                        <a:tabLst/>
                        <a:defRPr/>
                      </a:pPr>
                      <a:r>
                        <a:rPr lang="fr-FR" sz="1000" b="1" baseline="0" dirty="0">
                          <a:solidFill>
                            <a:srgbClr val="00B050"/>
                          </a:solidFill>
                          <a:effectLst/>
                        </a:rPr>
                        <a:t>« Mesure corrective satisfaite »</a:t>
                      </a:r>
                      <a:endParaRPr lang="fr-FR" sz="1000" b="1" dirty="0">
                        <a:solidFill>
                          <a:srgbClr val="00B050"/>
                        </a:solidFill>
                        <a:effectLst/>
                      </a:endParaRPr>
                    </a:p>
                  </a:txBody>
                  <a:tcPr marL="50999" marR="50999"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7463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2"/>
                                        </p:tgtEl>
                                        <p:attrNameLst>
                                          <p:attrName>style.color</p:attrName>
                                        </p:attrNameLst>
                                      </p:cBhvr>
                                      <p:to>
                                        <a:schemeClr val="bg1"/>
                                      </p:to>
                                    </p:animClr>
                                    <p:animClr clrSpc="rgb" dir="cw">
                                      <p:cBhvr>
                                        <p:cTn id="7" dur="250" autoRev="1" fill="remove"/>
                                        <p:tgtEl>
                                          <p:spTgt spid="2"/>
                                        </p:tgtEl>
                                        <p:attrNameLst>
                                          <p:attrName>fillcolor</p:attrName>
                                        </p:attrNameLst>
                                      </p:cBhvr>
                                      <p:to>
                                        <a:schemeClr val="bg1"/>
                                      </p:to>
                                    </p:animClr>
                                    <p:set>
                                      <p:cBhvr>
                                        <p:cTn id="8" dur="250" autoRev="1" fill="remove"/>
                                        <p:tgtEl>
                                          <p:spTgt spid="2"/>
                                        </p:tgtEl>
                                        <p:attrNameLst>
                                          <p:attrName>fill.type</p:attrName>
                                        </p:attrNameLst>
                                      </p:cBhvr>
                                      <p:to>
                                        <p:strVal val="solid"/>
                                      </p:to>
                                    </p:set>
                                    <p:set>
                                      <p:cBhvr>
                                        <p:cTn id="9" dur="250" autoRev="1" fill="remove"/>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128" y="408373"/>
            <a:ext cx="8260672" cy="788380"/>
          </a:xfrm>
          <a:effectLst>
            <a:outerShdw blurRad="50800" dist="38100" dir="2700000" algn="tl" rotWithShape="0">
              <a:prstClr val="black">
                <a:alpha val="40000"/>
              </a:prstClr>
            </a:outerShdw>
          </a:effectLst>
        </p:spPr>
        <p:txBody>
          <a:bodyPr>
            <a:normAutofit/>
          </a:bodyPr>
          <a:lstStyle/>
          <a:p>
            <a:r>
              <a:rPr lang="fr-FR" sz="2800" b="1" dirty="0"/>
              <a:t>Mesure corrective N°3</a:t>
            </a:r>
            <a:r>
              <a:rPr lang="fr-FR" sz="1800" dirty="0"/>
              <a:t>« </a:t>
            </a:r>
            <a:r>
              <a:rPr lang="fr-FR" sz="1800" i="1" dirty="0">
                <a:solidFill>
                  <a:srgbClr val="00B0F0"/>
                </a:solidFill>
              </a:rPr>
              <a:t>Exigence 2.2 </a:t>
            </a:r>
            <a:r>
              <a:rPr lang="fr-FR" sz="1800" dirty="0"/>
              <a:t>»</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02213752"/>
              </p:ext>
            </p:extLst>
          </p:nvPr>
        </p:nvGraphicFramePr>
        <p:xfrm>
          <a:off x="467544" y="1197541"/>
          <a:ext cx="8352928" cy="5543827"/>
        </p:xfrm>
        <a:graphic>
          <a:graphicData uri="http://schemas.openxmlformats.org/drawingml/2006/table">
            <a:tbl>
              <a:tblPr firstRow="1" firstCol="1" bandRow="1">
                <a:tableStyleId>{5C22544A-7EE6-4342-B048-85BDC9FD1C3A}</a:tableStyleId>
              </a:tblPr>
              <a:tblGrid>
                <a:gridCol w="318333">
                  <a:extLst>
                    <a:ext uri="{9D8B030D-6E8A-4147-A177-3AD203B41FA5}">
                      <a16:colId xmlns:a16="http://schemas.microsoft.com/office/drawing/2014/main" val="20000"/>
                    </a:ext>
                  </a:extLst>
                </a:gridCol>
                <a:gridCol w="2201947">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2088232">
                  <a:extLst>
                    <a:ext uri="{9D8B030D-6E8A-4147-A177-3AD203B41FA5}">
                      <a16:colId xmlns:a16="http://schemas.microsoft.com/office/drawing/2014/main" val="20005"/>
                    </a:ext>
                  </a:extLst>
                </a:gridCol>
              </a:tblGrid>
              <a:tr h="273263">
                <a:tc>
                  <a:txBody>
                    <a:bodyPr/>
                    <a:lstStyle/>
                    <a:p>
                      <a:pPr algn="ctr">
                        <a:lnSpc>
                          <a:spcPct val="107000"/>
                        </a:lnSpc>
                        <a:spcAft>
                          <a:spcPts val="800"/>
                        </a:spcAft>
                      </a:pPr>
                      <a:r>
                        <a:rPr lang="fr-FR" sz="1100" dirty="0">
                          <a:effectLst/>
                        </a:rPr>
                        <a:t>N°</a:t>
                      </a:r>
                      <a:endParaRPr lang="fr-FR" sz="1100" dirty="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dirty="0">
                          <a:effectLst/>
                        </a:rPr>
                        <a:t>Mesures correctives</a:t>
                      </a:r>
                      <a:endParaRPr lang="fr-FR" sz="1100" dirty="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a:effectLst/>
                        </a:rPr>
                        <a:t>Activités</a:t>
                      </a:r>
                      <a:endParaRPr lang="fr-FR" sz="110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a:effectLst/>
                        </a:rPr>
                        <a:t>Indicateurs</a:t>
                      </a:r>
                      <a:endParaRPr lang="fr-FR" sz="110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dirty="0">
                          <a:effectLst/>
                        </a:rPr>
                        <a:t>Responsable </a:t>
                      </a:r>
                      <a:endParaRPr lang="fr-FR" sz="1100" dirty="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dirty="0">
                          <a:effectLst/>
                        </a:rPr>
                        <a:t>Actions correctives</a:t>
                      </a:r>
                      <a:endParaRPr lang="fr-FR" sz="1100" dirty="0">
                        <a:effectLst/>
                        <a:latin typeface="Calibri"/>
                        <a:ea typeface="Calibri"/>
                        <a:cs typeface="Times New Roman"/>
                      </a:endParaRPr>
                    </a:p>
                  </a:txBody>
                  <a:tcPr marL="57084" marR="57084" marT="0" marB="0" anchor="ctr"/>
                </a:tc>
                <a:extLst>
                  <a:ext uri="{0D108BD9-81ED-4DB2-BD59-A6C34878D82A}">
                    <a16:rowId xmlns:a16="http://schemas.microsoft.com/office/drawing/2014/main" val="10000"/>
                  </a:ext>
                </a:extLst>
              </a:tr>
              <a:tr h="4983321">
                <a:tc>
                  <a:txBody>
                    <a:bodyPr/>
                    <a:lstStyle/>
                    <a:p>
                      <a:pPr>
                        <a:lnSpc>
                          <a:spcPct val="107000"/>
                        </a:lnSpc>
                        <a:spcAft>
                          <a:spcPts val="800"/>
                        </a:spcAft>
                      </a:pPr>
                      <a:r>
                        <a:rPr lang="fr-FR" sz="800" dirty="0">
                          <a:effectLst/>
                        </a:rPr>
                        <a:t>3</a:t>
                      </a:r>
                      <a:endParaRPr lang="fr-FR" sz="900" dirty="0">
                        <a:effectLst/>
                        <a:latin typeface="Calibri"/>
                        <a:ea typeface="Calibri"/>
                        <a:cs typeface="Times New Roman"/>
                      </a:endParaRPr>
                    </a:p>
                  </a:txBody>
                  <a:tcPr marL="57084" marR="57084" marT="0" marB="0" anchor="ctr"/>
                </a:tc>
                <a:tc>
                  <a:txBody>
                    <a:bodyPr/>
                    <a:lstStyle/>
                    <a:p>
                      <a:pPr>
                        <a:lnSpc>
                          <a:spcPct val="107000"/>
                        </a:lnSpc>
                        <a:spcAft>
                          <a:spcPts val="800"/>
                        </a:spcAft>
                      </a:pPr>
                      <a:r>
                        <a:rPr lang="fr-FR" sz="1050" dirty="0">
                          <a:effectLst/>
                        </a:rPr>
                        <a:t> </a:t>
                      </a:r>
                    </a:p>
                    <a:p>
                      <a:pPr>
                        <a:lnSpc>
                          <a:spcPct val="107000"/>
                        </a:lnSpc>
                        <a:spcAft>
                          <a:spcPts val="800"/>
                        </a:spcAft>
                      </a:pPr>
                      <a:r>
                        <a:rPr lang="fr-FR" sz="1050" dirty="0">
                          <a:effectLst/>
                        </a:rPr>
                        <a:t>Conformément à l’Exigence 2.2, la Guinée devra s’assurer que les critères techniques et financiers détaillés dans le cadre des octrois et des transferts de licences sont accessibles au public. Compte tenu des inquiétudes manifestes du public quant aux conséquences d’infractions aux procédures légales d’octroi de licences, la Guinée devra veiller à ce que son approche concernant la divulgation de telles infractions corresponde au nombre de licences octroyées et transférées au cours de l’année sous revue. </a:t>
                      </a:r>
                    </a:p>
                    <a:p>
                      <a:pPr>
                        <a:lnSpc>
                          <a:spcPct val="107000"/>
                        </a:lnSpc>
                        <a:spcAft>
                          <a:spcPts val="800"/>
                        </a:spcAft>
                      </a:pPr>
                      <a:r>
                        <a:rPr lang="fr-FR" sz="1050" dirty="0">
                          <a:effectLst/>
                        </a:rPr>
                        <a:t> </a:t>
                      </a:r>
                      <a:endParaRPr lang="fr-FR" sz="1050" dirty="0">
                        <a:effectLst/>
                        <a:latin typeface="Calibri"/>
                        <a:ea typeface="Calibri"/>
                        <a:cs typeface="Times New Roman"/>
                      </a:endParaRPr>
                    </a:p>
                  </a:txBody>
                  <a:tcPr marL="57084" marR="57084" marT="0" marB="0" anchor="ctr"/>
                </a:tc>
                <a:tc>
                  <a:txBody>
                    <a:bodyPr/>
                    <a:lstStyle/>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S’assurer que les critères techniques et financiers détaillés dans le cadre des octrois et des transferts de licences sont accessibles au public.</a:t>
                      </a: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 </a:t>
                      </a: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Veiller à ce que le nombre de licences octroyées et transférées au cours de l’année soit divulgué en vue de rendre plus transparentes les procédures légales d’octroi de licences</a:t>
                      </a:r>
                      <a:r>
                        <a:rPr lang="fr-FR" sz="900" dirty="0">
                          <a:effectLst/>
                        </a:rPr>
                        <a:t>. </a:t>
                      </a:r>
                      <a:endParaRPr lang="fr-FR" sz="900" dirty="0">
                        <a:effectLst/>
                        <a:latin typeface="Calibri"/>
                        <a:ea typeface="Calibri"/>
                        <a:cs typeface="Times New Roman"/>
                      </a:endParaRPr>
                    </a:p>
                  </a:txBody>
                  <a:tcPr marL="57084" marR="57084" marT="0" marB="0" anchor="ctr"/>
                </a:tc>
                <a:tc>
                  <a:txBody>
                    <a:bodyPr/>
                    <a:lstStyle/>
                    <a:p>
                      <a:pPr>
                        <a:lnSpc>
                          <a:spcPct val="107000"/>
                        </a:lnSpc>
                        <a:spcAft>
                          <a:spcPts val="800"/>
                        </a:spcAft>
                      </a:pPr>
                      <a:r>
                        <a:rPr lang="fr-FR" sz="1050" dirty="0">
                          <a:effectLst/>
                        </a:rPr>
                        <a:t>Il existe Le Registre d’octrois et de transferts de licences</a:t>
                      </a:r>
                      <a:r>
                        <a:rPr lang="fr-FR" sz="1050" baseline="0" dirty="0">
                          <a:effectLst/>
                        </a:rPr>
                        <a:t> au </a:t>
                      </a:r>
                      <a:r>
                        <a:rPr lang="fr-FR" sz="1050" dirty="0">
                          <a:effectLst/>
                        </a:rPr>
                        <a:t>CPDM et l’ITIE – Guinée a publié sur son site tous les Arrêtes portant sur l’octroi de permis d’exploration, d’exploitation minière et semi-minière,</a:t>
                      </a:r>
                      <a:r>
                        <a:rPr lang="fr-FR" sz="1050" baseline="0" dirty="0">
                          <a:effectLst/>
                        </a:rPr>
                        <a:t> de carrière et de concession.</a:t>
                      </a:r>
                      <a:endParaRPr lang="fr-FR" sz="1050" dirty="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050" dirty="0">
                          <a:effectLst/>
                        </a:rPr>
                        <a:t>Le CPDM</a:t>
                      </a:r>
                      <a:endParaRPr lang="fr-FR" sz="1050" dirty="0">
                        <a:effectLst/>
                        <a:latin typeface="Calibri"/>
                        <a:ea typeface="Calibri"/>
                        <a:cs typeface="Times New Roman"/>
                      </a:endParaRPr>
                    </a:p>
                  </a:txBody>
                  <a:tcPr marL="57084" marR="57084" marT="0" marB="0" anchor="ctr"/>
                </a:tc>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kumimoji="0" lang="fr-FR" sz="1050" b="1" i="1" kern="1200" dirty="0">
                          <a:solidFill>
                            <a:schemeClr val="dk1"/>
                          </a:solidFill>
                          <a:effectLst/>
                          <a:latin typeface="+mn-lt"/>
                          <a:ea typeface="+mn-ea"/>
                          <a:cs typeface="+mn-cs"/>
                        </a:rPr>
                        <a:t>Critères financiers et techniques dans l’octroi et le transfert des titres miniers</a:t>
                      </a:r>
                      <a:r>
                        <a:rPr kumimoji="0" lang="fr-FR" sz="1050" kern="1200" dirty="0">
                          <a:solidFill>
                            <a:schemeClr val="dk1"/>
                          </a:solidFill>
                          <a:effectLst/>
                          <a:latin typeface="+mn-lt"/>
                          <a:ea typeface="+mn-ea"/>
                          <a:cs typeface="+mn-cs"/>
                        </a:rPr>
                        <a:t> : Le CPDM a transmis</a:t>
                      </a:r>
                      <a:r>
                        <a:rPr kumimoji="0" lang="fr-FR" sz="1050" kern="1200" baseline="0" dirty="0">
                          <a:solidFill>
                            <a:schemeClr val="dk1"/>
                          </a:solidFill>
                          <a:effectLst/>
                          <a:latin typeface="+mn-lt"/>
                          <a:ea typeface="+mn-ea"/>
                          <a:cs typeface="+mn-cs"/>
                        </a:rPr>
                        <a:t> a</a:t>
                      </a:r>
                      <a:r>
                        <a:rPr kumimoji="0" lang="fr-FR" sz="1050" kern="1200" dirty="0">
                          <a:solidFill>
                            <a:schemeClr val="dk1"/>
                          </a:solidFill>
                          <a:effectLst/>
                          <a:latin typeface="+mn-lt"/>
                          <a:ea typeface="+mn-ea"/>
                          <a:cs typeface="+mn-cs"/>
                        </a:rPr>
                        <a:t>u Secrétariat technique de l’ITIE le document publiant les critères techniques et financiers détaillés dans le cadre de l’octroi et des transferts des titres miniers. Lien: </a:t>
                      </a:r>
                      <a:r>
                        <a:rPr lang="fr-FR" sz="1050" kern="1200" dirty="0">
                          <a:solidFill>
                            <a:schemeClr val="dk1"/>
                          </a:solidFill>
                          <a:effectLst/>
                          <a:latin typeface="+mn-lt"/>
                          <a:ea typeface="+mn-ea"/>
                          <a:cs typeface="+mn-cs"/>
                          <a:hlinkClick r:id="rId2"/>
                        </a:rPr>
                        <a:t>https://www.itiedoc-guinee.org/document-archive/note-technique-sur-la-cession-des-permis-dexploitation-et-des-concessions-minieres-en-republique-de-guinee/</a:t>
                      </a:r>
                      <a:endParaRPr lang="fr-FR" sz="1050" kern="1200" dirty="0">
                        <a:solidFill>
                          <a:schemeClr val="dk1"/>
                        </a:solidFill>
                        <a:effectLst/>
                        <a:latin typeface="+mn-lt"/>
                        <a:ea typeface="+mn-ea"/>
                        <a:cs typeface="+mn-cs"/>
                      </a:endParaRP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La</a:t>
                      </a:r>
                      <a:r>
                        <a:rPr kumimoji="0" lang="fr-FR" sz="1050" kern="1200" baseline="0" dirty="0">
                          <a:solidFill>
                            <a:schemeClr val="dk1"/>
                          </a:solidFill>
                          <a:effectLst/>
                          <a:latin typeface="+mn-lt"/>
                          <a:ea typeface="+mn-ea"/>
                          <a:cs typeface="+mn-cs"/>
                        </a:rPr>
                        <a:t> Commission Suivi de la Validation du GMP et le CPDM ont passé en revue les sociétés faisant partie de l’échantillonnage dans le but de vérifier le respect de la procédure d’octroi des contrats miniers, de carrières et de concession.</a:t>
                      </a:r>
                      <a:endParaRPr kumimoji="0" lang="fr-FR" sz="1050" kern="1200" dirty="0">
                        <a:solidFill>
                          <a:schemeClr val="dk1"/>
                        </a:solidFill>
                        <a:effectLst/>
                        <a:latin typeface="+mn-lt"/>
                        <a:ea typeface="+mn-ea"/>
                        <a:cs typeface="+mn-cs"/>
                      </a:endParaRPr>
                    </a:p>
                    <a:p>
                      <a:pPr marL="0" marR="0" indent="0" algn="l" defTabSz="914400" rtl="0" eaLnBrk="1" fontAlgn="auto" latinLnBrk="0" hangingPunct="1">
                        <a:lnSpc>
                          <a:spcPct val="107000"/>
                        </a:lnSpc>
                        <a:spcBef>
                          <a:spcPts val="0"/>
                        </a:spcBef>
                        <a:spcAft>
                          <a:spcPts val="800"/>
                        </a:spcAft>
                        <a:buClrTx/>
                        <a:buSzTx/>
                        <a:buFontTx/>
                        <a:buNone/>
                        <a:tabLst/>
                        <a:defRPr/>
                      </a:pPr>
                      <a:r>
                        <a:rPr kumimoji="0" lang="fr-FR" sz="1050" kern="1200" dirty="0">
                          <a:solidFill>
                            <a:schemeClr val="dk1"/>
                          </a:solidFill>
                          <a:effectLst/>
                          <a:latin typeface="+mn-lt"/>
                          <a:ea typeface="+mn-ea"/>
                          <a:cs typeface="+mn-cs"/>
                        </a:rPr>
                        <a:t>Le GMP a approuvé le PV de cette réunion de vérification lors de sa réunion du 08 septembre 2021.</a:t>
                      </a:r>
                      <a:r>
                        <a:rPr lang="fr-FR" sz="1050" baseline="0" dirty="0">
                          <a:effectLst/>
                        </a:rPr>
                        <a:t> voir PV</a:t>
                      </a:r>
                    </a:p>
                    <a:p>
                      <a:pPr marL="0" marR="0" indent="0" algn="l" defTabSz="914400" rtl="0" eaLnBrk="1" fontAlgn="auto" latinLnBrk="0" hangingPunct="1">
                        <a:lnSpc>
                          <a:spcPct val="107000"/>
                        </a:lnSpc>
                        <a:spcBef>
                          <a:spcPts val="0"/>
                        </a:spcBef>
                        <a:spcAft>
                          <a:spcPts val="800"/>
                        </a:spcAft>
                        <a:buClrTx/>
                        <a:buSzTx/>
                        <a:buFontTx/>
                        <a:buNone/>
                        <a:tabLst/>
                        <a:defRPr/>
                      </a:pPr>
                      <a:r>
                        <a:rPr lang="fr-FR" sz="1050" b="1" baseline="0" dirty="0">
                          <a:solidFill>
                            <a:srgbClr val="00B050"/>
                          </a:solidFill>
                          <a:effectLst/>
                        </a:rPr>
                        <a:t>« Mesure corrective satisfaite »</a:t>
                      </a:r>
                      <a:endParaRPr lang="fr-FR" sz="1050" b="1" dirty="0">
                        <a:solidFill>
                          <a:srgbClr val="00B050"/>
                        </a:solidFill>
                        <a:effectLst/>
                      </a:endParaRPr>
                    </a:p>
                    <a:p>
                      <a:pPr marL="0" algn="l" rtl="0" eaLnBrk="1" latinLnBrk="0" hangingPunct="1">
                        <a:lnSpc>
                          <a:spcPct val="107000"/>
                        </a:lnSpc>
                        <a:spcAft>
                          <a:spcPts val="800"/>
                        </a:spcAft>
                      </a:pPr>
                      <a:endParaRPr kumimoji="0" lang="fr-FR" sz="1050" kern="1200" dirty="0">
                        <a:solidFill>
                          <a:schemeClr val="dk1"/>
                        </a:solidFill>
                        <a:effectLst/>
                        <a:latin typeface="+mn-lt"/>
                        <a:ea typeface="+mn-ea"/>
                        <a:cs typeface="+mn-cs"/>
                      </a:endParaRPr>
                    </a:p>
                    <a:p>
                      <a:pPr>
                        <a:lnSpc>
                          <a:spcPct val="107000"/>
                        </a:lnSpc>
                        <a:spcAft>
                          <a:spcPts val="800"/>
                        </a:spcAft>
                      </a:pPr>
                      <a:r>
                        <a:rPr lang="fr-FR" sz="900" dirty="0">
                          <a:effectLst/>
                        </a:rPr>
                        <a:t> </a:t>
                      </a:r>
                      <a:endParaRPr lang="fr-FR" sz="900" dirty="0">
                        <a:effectLst/>
                        <a:latin typeface="Calibri"/>
                        <a:ea typeface="Calibri"/>
                        <a:cs typeface="Times New Roman"/>
                      </a:endParaRPr>
                    </a:p>
                  </a:txBody>
                  <a:tcPr marL="57084" marR="57084"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9526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720080"/>
          </a:xfrm>
          <a:effectLst>
            <a:outerShdw blurRad="50800" dist="38100" dir="2700000" algn="tl" rotWithShape="0">
              <a:prstClr val="black">
                <a:alpha val="40000"/>
              </a:prstClr>
            </a:outerShdw>
          </a:effectLst>
        </p:spPr>
        <p:txBody>
          <a:bodyPr>
            <a:normAutofit/>
          </a:bodyPr>
          <a:lstStyle/>
          <a:p>
            <a:r>
              <a:rPr lang="fr-FR" sz="2800" b="1" dirty="0"/>
              <a:t>Mesure corrective N°4</a:t>
            </a:r>
            <a:r>
              <a:rPr lang="fr-FR" sz="2800" i="1" dirty="0">
                <a:solidFill>
                  <a:srgbClr val="00B0F0"/>
                </a:solidFill>
              </a:rPr>
              <a:t> </a:t>
            </a:r>
            <a:r>
              <a:rPr lang="fr-FR" sz="1800" i="1" dirty="0">
                <a:solidFill>
                  <a:srgbClr val="00B0F0"/>
                </a:solidFill>
              </a:rPr>
              <a:t>« Exigence 4.3 »</a:t>
            </a:r>
            <a:endParaRPr lang="fr-FR" sz="18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64243943"/>
              </p:ext>
            </p:extLst>
          </p:nvPr>
        </p:nvGraphicFramePr>
        <p:xfrm>
          <a:off x="467544" y="908720"/>
          <a:ext cx="8352928" cy="5639597"/>
        </p:xfrm>
        <a:graphic>
          <a:graphicData uri="http://schemas.openxmlformats.org/drawingml/2006/table">
            <a:tbl>
              <a:tblPr firstRow="1" firstCol="1" bandRow="1">
                <a:tableStyleId>{5C22544A-7EE6-4342-B048-85BDC9FD1C3A}</a:tableStyleId>
              </a:tblPr>
              <a:tblGrid>
                <a:gridCol w="264373">
                  <a:extLst>
                    <a:ext uri="{9D8B030D-6E8A-4147-A177-3AD203B41FA5}">
                      <a16:colId xmlns:a16="http://schemas.microsoft.com/office/drawing/2014/main" val="20000"/>
                    </a:ext>
                  </a:extLst>
                </a:gridCol>
                <a:gridCol w="78839">
                  <a:extLst>
                    <a:ext uri="{9D8B030D-6E8A-4147-A177-3AD203B41FA5}">
                      <a16:colId xmlns:a16="http://schemas.microsoft.com/office/drawing/2014/main" val="20001"/>
                    </a:ext>
                  </a:extLst>
                </a:gridCol>
                <a:gridCol w="23210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2088232">
                  <a:extLst>
                    <a:ext uri="{9D8B030D-6E8A-4147-A177-3AD203B41FA5}">
                      <a16:colId xmlns:a16="http://schemas.microsoft.com/office/drawing/2014/main" val="20006"/>
                    </a:ext>
                  </a:extLst>
                </a:gridCol>
              </a:tblGrid>
              <a:tr h="255813">
                <a:tc>
                  <a:txBody>
                    <a:bodyPr/>
                    <a:lstStyle/>
                    <a:p>
                      <a:pPr algn="ctr">
                        <a:lnSpc>
                          <a:spcPct val="107000"/>
                        </a:lnSpc>
                        <a:spcAft>
                          <a:spcPts val="800"/>
                        </a:spcAft>
                      </a:pPr>
                      <a:r>
                        <a:rPr lang="fr-FR" sz="1100" dirty="0">
                          <a:effectLst/>
                        </a:rPr>
                        <a:t>N°</a:t>
                      </a:r>
                      <a:endParaRPr lang="fr-FR" sz="1100" dirty="0">
                        <a:effectLst/>
                        <a:latin typeface="Calibri"/>
                        <a:ea typeface="Calibri"/>
                        <a:cs typeface="Times New Roman"/>
                      </a:endParaRPr>
                    </a:p>
                  </a:txBody>
                  <a:tcPr marL="53439" marR="53439" marT="0" marB="0" anchor="ctr"/>
                </a:tc>
                <a:tc gridSpan="2">
                  <a:txBody>
                    <a:bodyPr/>
                    <a:lstStyle/>
                    <a:p>
                      <a:pPr algn="ctr">
                        <a:lnSpc>
                          <a:spcPct val="107000"/>
                        </a:lnSpc>
                        <a:spcAft>
                          <a:spcPts val="800"/>
                        </a:spcAft>
                      </a:pPr>
                      <a:r>
                        <a:rPr lang="fr-FR" sz="1100" dirty="0">
                          <a:effectLst/>
                        </a:rPr>
                        <a:t>Mesures correctives</a:t>
                      </a:r>
                      <a:endParaRPr lang="fr-FR" sz="1100" dirty="0">
                        <a:effectLst/>
                        <a:latin typeface="Calibri"/>
                        <a:ea typeface="Calibri"/>
                        <a:cs typeface="Times New Roman"/>
                      </a:endParaRPr>
                    </a:p>
                  </a:txBody>
                  <a:tcPr marL="53439" marR="53439" marT="0" marB="0" anchor="ctr"/>
                </a:tc>
                <a:tc hMerge="1">
                  <a:txBody>
                    <a:bodyPr/>
                    <a:lstStyle/>
                    <a:p>
                      <a:endParaRPr lang="fr-FR"/>
                    </a:p>
                  </a:txBody>
                  <a:tcPr/>
                </a:tc>
                <a:tc>
                  <a:txBody>
                    <a:bodyPr/>
                    <a:lstStyle/>
                    <a:p>
                      <a:pPr algn="ctr">
                        <a:lnSpc>
                          <a:spcPct val="107000"/>
                        </a:lnSpc>
                        <a:spcAft>
                          <a:spcPts val="800"/>
                        </a:spcAft>
                      </a:pPr>
                      <a:r>
                        <a:rPr lang="fr-FR" sz="1100">
                          <a:effectLst/>
                        </a:rPr>
                        <a:t>Activités</a:t>
                      </a:r>
                      <a:endParaRPr lang="fr-FR" sz="1100">
                        <a:effectLst/>
                        <a:latin typeface="Calibri"/>
                        <a:ea typeface="Calibri"/>
                        <a:cs typeface="Times New Roman"/>
                      </a:endParaRPr>
                    </a:p>
                  </a:txBody>
                  <a:tcPr marL="53439" marR="53439" marT="0" marB="0" anchor="ctr"/>
                </a:tc>
                <a:tc>
                  <a:txBody>
                    <a:bodyPr/>
                    <a:lstStyle/>
                    <a:p>
                      <a:pPr algn="ctr">
                        <a:lnSpc>
                          <a:spcPct val="107000"/>
                        </a:lnSpc>
                        <a:spcAft>
                          <a:spcPts val="800"/>
                        </a:spcAft>
                      </a:pPr>
                      <a:r>
                        <a:rPr lang="fr-FR" sz="1100">
                          <a:effectLst/>
                        </a:rPr>
                        <a:t>Indicateurs</a:t>
                      </a:r>
                      <a:endParaRPr lang="fr-FR" sz="1100">
                        <a:effectLst/>
                        <a:latin typeface="Calibri"/>
                        <a:ea typeface="Calibri"/>
                        <a:cs typeface="Times New Roman"/>
                      </a:endParaRPr>
                    </a:p>
                  </a:txBody>
                  <a:tcPr marL="53439" marR="53439" marT="0" marB="0" anchor="ctr"/>
                </a:tc>
                <a:tc>
                  <a:txBody>
                    <a:bodyPr/>
                    <a:lstStyle/>
                    <a:p>
                      <a:pPr algn="ctr">
                        <a:lnSpc>
                          <a:spcPct val="107000"/>
                        </a:lnSpc>
                        <a:spcAft>
                          <a:spcPts val="800"/>
                        </a:spcAft>
                      </a:pPr>
                      <a:r>
                        <a:rPr lang="fr-FR" sz="1100">
                          <a:effectLst/>
                        </a:rPr>
                        <a:t>Responsable</a:t>
                      </a:r>
                      <a:endParaRPr lang="fr-FR" sz="1100">
                        <a:effectLst/>
                        <a:latin typeface="Calibri"/>
                        <a:ea typeface="Calibri"/>
                        <a:cs typeface="Times New Roman"/>
                      </a:endParaRPr>
                    </a:p>
                  </a:txBody>
                  <a:tcPr marL="53439" marR="53439" marT="0" marB="0" anchor="ctr"/>
                </a:tc>
                <a:tc>
                  <a:txBody>
                    <a:bodyPr/>
                    <a:lstStyle/>
                    <a:p>
                      <a:pPr algn="ctr">
                        <a:lnSpc>
                          <a:spcPct val="107000"/>
                        </a:lnSpc>
                        <a:spcAft>
                          <a:spcPts val="800"/>
                        </a:spcAft>
                      </a:pPr>
                      <a:r>
                        <a:rPr lang="fr-FR" sz="1100" dirty="0">
                          <a:effectLst/>
                        </a:rPr>
                        <a:t>Actions correctives</a:t>
                      </a:r>
                      <a:endParaRPr lang="fr-FR" sz="1100" dirty="0">
                        <a:effectLst/>
                        <a:latin typeface="Calibri"/>
                        <a:ea typeface="Calibri"/>
                        <a:cs typeface="Times New Roman"/>
                      </a:endParaRPr>
                    </a:p>
                  </a:txBody>
                  <a:tcPr marL="53439" marR="53439" marT="0" marB="0" anchor="ctr"/>
                </a:tc>
                <a:extLst>
                  <a:ext uri="{0D108BD9-81ED-4DB2-BD59-A6C34878D82A}">
                    <a16:rowId xmlns:a16="http://schemas.microsoft.com/office/drawing/2014/main" val="10000"/>
                  </a:ext>
                </a:extLst>
              </a:tr>
              <a:tr h="4270150">
                <a:tc gridSpan="2">
                  <a:txBody>
                    <a:bodyPr/>
                    <a:lstStyle/>
                    <a:p>
                      <a:pPr>
                        <a:lnSpc>
                          <a:spcPct val="107000"/>
                        </a:lnSpc>
                        <a:spcAft>
                          <a:spcPts val="800"/>
                        </a:spcAft>
                      </a:pPr>
                      <a:br>
                        <a:rPr lang="fr-FR" sz="900" dirty="0">
                          <a:effectLst/>
                        </a:rPr>
                      </a:br>
                      <a:br>
                        <a:rPr lang="fr-FR" sz="800" dirty="0">
                          <a:effectLst/>
                        </a:rPr>
                      </a:br>
                      <a:br>
                        <a:rPr lang="fr-FR" sz="800" dirty="0">
                          <a:effectLst/>
                        </a:rPr>
                      </a:br>
                      <a:r>
                        <a:rPr lang="fr-FR" sz="800" dirty="0">
                          <a:effectLst/>
                        </a:rPr>
                        <a:t>4</a:t>
                      </a:r>
                      <a:endParaRPr lang="fr-FR" sz="900" dirty="0">
                        <a:effectLst/>
                        <a:latin typeface="Calibri"/>
                        <a:ea typeface="Calibri"/>
                        <a:cs typeface="Times New Roman"/>
                      </a:endParaRPr>
                    </a:p>
                  </a:txBody>
                  <a:tcPr marL="53439" marR="53439" marT="0" marB="0" anchor="ctr"/>
                </a:tc>
                <a:tc hMerge="1">
                  <a:txBody>
                    <a:bodyPr/>
                    <a:lstStyle/>
                    <a:p>
                      <a:endParaRPr lang="fr-FR"/>
                    </a:p>
                  </a:txBody>
                  <a:tcPr/>
                </a:tc>
                <a:tc>
                  <a:txBody>
                    <a:bodyPr/>
                    <a:lstStyle/>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Conformément à l’Exigence 4.3, la Guinée devra vérifier s’il existe des dispositions en matière d’infrastructures pendant la phase de cadrage du prochain cycle de déclaration ITIE, afin d’assurer la divulgation des accords ou ensemble d’accords prévoyant la fourniture de biens et de services (y compris des prêts, des subventions et des travaux d’infrastructures) en échange partiel ou total de concessions pour la prospection ou la production de pétrole, de gaz ou de minerais, ou pour la livraison physique de telles matières premières. La Guinée devra s’efforcer de comprendre pleinement les conditions des contrats et des accords concernés, l’identité des parties intéressées, les ressources qui ont été promises par l’État, la valeur de la contrepartie en termes de flux financiers et économiques (par exemple, des travaux d’infrastructures) et le niveau de matérialité de ces accords par rapport aux contrats conventionnels. </a:t>
                      </a:r>
                    </a:p>
                  </a:txBody>
                  <a:tcPr marL="53439" marR="53439" marT="0" marB="0" anchor="ctr"/>
                </a:tc>
                <a:tc>
                  <a:txBody>
                    <a:bodyPr/>
                    <a:lstStyle/>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vérifier s’il existe des dispositions en matière d’infrastructures pendant la phase de cadrage du prochain cycle de déclaration ITIE.</a:t>
                      </a:r>
                    </a:p>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 Elaborer un document beaucoup plus renseigné divulguant des accords ou ensemble d’accords prévoyant la fourniture de biens et de services (y compris des prêts, des subventions et des travaux d’infrastructures) en échange partiel ou total de concessions pour la prospection ou la production de minerais, ou pour la livraison physique de telles matières premières</a:t>
                      </a:r>
                      <a:r>
                        <a:rPr lang="fr-FR" sz="900" dirty="0">
                          <a:effectLst/>
                        </a:rPr>
                        <a:t>.</a:t>
                      </a:r>
                    </a:p>
                    <a:p>
                      <a:pPr marL="201930">
                        <a:lnSpc>
                          <a:spcPct val="107000"/>
                        </a:lnSpc>
                        <a:spcBef>
                          <a:spcPts val="600"/>
                        </a:spcBef>
                        <a:spcAft>
                          <a:spcPts val="600"/>
                        </a:spcAft>
                      </a:pPr>
                      <a:r>
                        <a:rPr lang="fr-FR" sz="900" dirty="0">
                          <a:effectLst/>
                        </a:rPr>
                        <a:t> </a:t>
                      </a:r>
                      <a:endParaRPr lang="fr-FR" sz="900" dirty="0">
                        <a:effectLst/>
                        <a:latin typeface="Calibri"/>
                        <a:ea typeface="Calibri"/>
                        <a:cs typeface="Times New Roman"/>
                      </a:endParaRPr>
                    </a:p>
                  </a:txBody>
                  <a:tcPr marL="53439" marR="53439" marT="0" marB="0" anchor="ctr"/>
                </a:tc>
                <a:tc>
                  <a:txBody>
                    <a:bodyPr/>
                    <a:lstStyle/>
                    <a:p>
                      <a:pPr>
                        <a:lnSpc>
                          <a:spcPct val="107000"/>
                        </a:lnSpc>
                        <a:spcBef>
                          <a:spcPts val="600"/>
                        </a:spcBef>
                        <a:spcAft>
                          <a:spcPts val="600"/>
                        </a:spcAft>
                      </a:pPr>
                      <a:r>
                        <a:rPr lang="fr-FR" sz="1050" dirty="0">
                          <a:effectLst/>
                        </a:rPr>
                        <a:t>L’Etude de cadrage du Consultant National ;</a:t>
                      </a:r>
                    </a:p>
                    <a:p>
                      <a:pPr>
                        <a:lnSpc>
                          <a:spcPct val="107000"/>
                        </a:lnSpc>
                        <a:spcBef>
                          <a:spcPts val="600"/>
                        </a:spcBef>
                        <a:spcAft>
                          <a:spcPts val="600"/>
                        </a:spcAft>
                      </a:pPr>
                      <a:r>
                        <a:rPr lang="fr-FR" sz="1050" dirty="0">
                          <a:effectLst/>
                        </a:rPr>
                        <a:t>Le Document du MMG / Service Juridique (expliquant l’inexistence du système de troc en Guinée)</a:t>
                      </a:r>
                    </a:p>
                    <a:p>
                      <a:pPr>
                        <a:lnSpc>
                          <a:spcPct val="107000"/>
                        </a:lnSpc>
                        <a:spcBef>
                          <a:spcPts val="600"/>
                        </a:spcBef>
                        <a:spcAft>
                          <a:spcPts val="600"/>
                        </a:spcAft>
                      </a:pPr>
                      <a:r>
                        <a:rPr lang="fr-FR" sz="1050" dirty="0">
                          <a:effectLst/>
                        </a:rPr>
                        <a:t>Tableau de la DND- AP </a:t>
                      </a:r>
                      <a:endParaRPr lang="fr-FR" sz="1050" dirty="0">
                        <a:effectLst/>
                        <a:latin typeface="Calibri"/>
                        <a:ea typeface="Calibri"/>
                        <a:cs typeface="Times New Roman"/>
                      </a:endParaRPr>
                    </a:p>
                  </a:txBody>
                  <a:tcPr marL="53439" marR="53439" marT="0" marB="0" anchor="ctr"/>
                </a:tc>
                <a:tc>
                  <a:txBody>
                    <a:bodyPr/>
                    <a:lstStyle/>
                    <a:p>
                      <a:pPr>
                        <a:lnSpc>
                          <a:spcPct val="107000"/>
                        </a:lnSpc>
                        <a:spcAft>
                          <a:spcPts val="0"/>
                        </a:spcAft>
                      </a:pPr>
                      <a:r>
                        <a:rPr lang="fr-FR" sz="1050" dirty="0">
                          <a:effectLst/>
                        </a:rPr>
                        <a:t>Le Consultant National de l’ITIE – Guinée ;</a:t>
                      </a:r>
                    </a:p>
                    <a:p>
                      <a:pPr marL="193675">
                        <a:lnSpc>
                          <a:spcPct val="107000"/>
                        </a:lnSpc>
                        <a:spcAft>
                          <a:spcPts val="800"/>
                        </a:spcAft>
                      </a:pPr>
                      <a:r>
                        <a:rPr lang="fr-FR" sz="1050" dirty="0">
                          <a:effectLst/>
                        </a:rPr>
                        <a:t> </a:t>
                      </a:r>
                    </a:p>
                    <a:p>
                      <a:pPr>
                        <a:lnSpc>
                          <a:spcPct val="107000"/>
                        </a:lnSpc>
                        <a:spcAft>
                          <a:spcPts val="0"/>
                        </a:spcAft>
                      </a:pPr>
                      <a:r>
                        <a:rPr lang="fr-FR" sz="1050" dirty="0">
                          <a:effectLst/>
                        </a:rPr>
                        <a:t>Le Ministère des Mines et de la Géologie, Ministères des Finances </a:t>
                      </a:r>
                      <a:endParaRPr lang="fr-FR" sz="1050" dirty="0">
                        <a:effectLst/>
                        <a:latin typeface="Calibri"/>
                        <a:ea typeface="Calibri"/>
                        <a:cs typeface="Times New Roman"/>
                      </a:endParaRPr>
                    </a:p>
                  </a:txBody>
                  <a:tcPr marL="53439" marR="53439" marT="0" marB="0" anchor="ctr"/>
                </a:tc>
                <a:tc>
                  <a:txBody>
                    <a:bodyPr/>
                    <a:lstStyle/>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Une lettre du Ministre des Mines et de la Géologie adressée à la société civile a donné</a:t>
                      </a:r>
                      <a:r>
                        <a:rPr kumimoji="0" lang="fr-FR" sz="1050" kern="1200" baseline="0" dirty="0">
                          <a:solidFill>
                            <a:schemeClr val="dk1"/>
                          </a:solidFill>
                          <a:effectLst/>
                          <a:latin typeface="+mn-lt"/>
                          <a:ea typeface="+mn-ea"/>
                          <a:cs typeface="+mn-cs"/>
                        </a:rPr>
                        <a:t> toutes les informations sur l’accord cadre entre la Guinée et la Chine</a:t>
                      </a:r>
                      <a:r>
                        <a:rPr kumimoji="0" lang="fr-FR" sz="1050" kern="1200" dirty="0">
                          <a:solidFill>
                            <a:schemeClr val="dk1"/>
                          </a:solidFill>
                          <a:effectLst/>
                          <a:latin typeface="+mn-lt"/>
                          <a:ea typeface="+mn-ea"/>
                          <a:cs typeface="+mn-cs"/>
                        </a:rPr>
                        <a:t>.</a:t>
                      </a: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N°0823/MMG/CAB/CEF/21jul/2020. - </a:t>
                      </a:r>
                      <a:r>
                        <a:rPr kumimoji="0" lang="fr-FR" sz="1000" kern="1200" dirty="0">
                          <a:solidFill>
                            <a:schemeClr val="dk1"/>
                          </a:solidFill>
                          <a:effectLst/>
                          <a:latin typeface="+mn-lt"/>
                          <a:ea typeface="+mn-ea"/>
                          <a:cs typeface="+mn-cs"/>
                          <a:hlinkClick r:id="rId2"/>
                        </a:rPr>
                        <a:t>https://www.itiedoc-guinee.org/document-archive/demande-dinformations-sur-laccord-cadre-entre-la-guinee-et-la-chine-mmg-20-juillet-2020/</a:t>
                      </a:r>
                      <a:endParaRPr kumimoji="0" lang="fr-FR" sz="1000" kern="1200" dirty="0">
                        <a:solidFill>
                          <a:schemeClr val="dk1"/>
                        </a:solidFill>
                        <a:effectLst/>
                        <a:latin typeface="+mn-lt"/>
                        <a:ea typeface="+mn-ea"/>
                        <a:cs typeface="+mn-cs"/>
                      </a:endParaRPr>
                    </a:p>
                    <a:p>
                      <a:pPr marL="0" algn="l" rtl="0" eaLnBrk="1" latinLnBrk="0" hangingPunct="1">
                        <a:lnSpc>
                          <a:spcPct val="107000"/>
                        </a:lnSpc>
                        <a:spcAft>
                          <a:spcPts val="800"/>
                        </a:spcAft>
                      </a:pPr>
                      <a:r>
                        <a:rPr kumimoji="0" lang="fr-FR" sz="1050" kern="1200" baseline="0" dirty="0">
                          <a:solidFill>
                            <a:schemeClr val="dk1"/>
                          </a:solidFill>
                          <a:effectLst/>
                          <a:latin typeface="+mn-lt"/>
                          <a:ea typeface="+mn-ea"/>
                          <a:cs typeface="+mn-cs"/>
                        </a:rPr>
                        <a:t>La Direction Nationale de la Dette et de l’Aide publique au développement (DND- AP) a fourni un tableau comprenant le montant du prêt, la date d’octroi, le projet financé, les conditions de remboursement, l’Entité en charge du projet, les garanties, le montant du remboursement et le montant restant dû.</a:t>
                      </a:r>
                    </a:p>
                    <a:p>
                      <a:pPr marL="0" algn="l" rtl="0" eaLnBrk="1" latinLnBrk="0" hangingPunct="1">
                        <a:lnSpc>
                          <a:spcPct val="107000"/>
                        </a:lnSpc>
                        <a:spcAft>
                          <a:spcPts val="800"/>
                        </a:spcAft>
                      </a:pPr>
                      <a:r>
                        <a:rPr kumimoji="0" lang="fr-FR" sz="1000" kern="1200" baseline="0" dirty="0">
                          <a:solidFill>
                            <a:schemeClr val="dk1"/>
                          </a:solidFill>
                          <a:effectLst/>
                          <a:latin typeface="+mn-lt"/>
                          <a:ea typeface="+mn-ea"/>
                          <a:cs typeface="+mn-cs"/>
                          <a:hlinkClick r:id="rId3"/>
                        </a:rPr>
                        <a:t>https://www.itiedoc-guinee.org/document-archive/document-presentant-letat-des-remboursements-de-laccord-cadre-signe-avec-la-republique-de-chine-mef-dnd-apd/</a:t>
                      </a:r>
                      <a:r>
                        <a:rPr kumimoji="0" lang="fr-FR" sz="1000" kern="1200" baseline="0" dirty="0">
                          <a:solidFill>
                            <a:schemeClr val="dk1"/>
                          </a:solidFill>
                          <a:effectLst/>
                          <a:latin typeface="+mn-lt"/>
                          <a:ea typeface="+mn-ea"/>
                          <a:cs typeface="+mn-cs"/>
                        </a:rPr>
                        <a:t> </a:t>
                      </a:r>
                    </a:p>
                    <a:p>
                      <a:pPr marL="0" marR="0" indent="0" algn="l" defTabSz="914400" rtl="0" eaLnBrk="1" fontAlgn="auto" latinLnBrk="0" hangingPunct="1">
                        <a:lnSpc>
                          <a:spcPct val="107000"/>
                        </a:lnSpc>
                        <a:spcBef>
                          <a:spcPts val="0"/>
                        </a:spcBef>
                        <a:spcAft>
                          <a:spcPts val="800"/>
                        </a:spcAft>
                        <a:buClrTx/>
                        <a:buSzTx/>
                        <a:buFontTx/>
                        <a:buNone/>
                        <a:tabLst/>
                        <a:defRPr/>
                      </a:pPr>
                      <a:r>
                        <a:rPr lang="fr-FR" sz="1050" baseline="0" dirty="0">
                          <a:solidFill>
                            <a:srgbClr val="00B050"/>
                          </a:solidFill>
                          <a:effectLst/>
                        </a:rPr>
                        <a:t>« </a:t>
                      </a:r>
                      <a:r>
                        <a:rPr lang="fr-FR" sz="1050" b="1" baseline="0" dirty="0">
                          <a:solidFill>
                            <a:srgbClr val="00B050"/>
                          </a:solidFill>
                          <a:effectLst/>
                        </a:rPr>
                        <a:t>Mesure corrective satisfaite »</a:t>
                      </a:r>
                      <a:endParaRPr lang="fr-FR" sz="1050" dirty="0">
                        <a:solidFill>
                          <a:srgbClr val="00B050"/>
                        </a:solidFill>
                        <a:effectLst/>
                      </a:endParaRPr>
                    </a:p>
                    <a:p>
                      <a:pPr marL="0" algn="l" rtl="0" eaLnBrk="1" latinLnBrk="0" hangingPunct="1">
                        <a:lnSpc>
                          <a:spcPct val="107000"/>
                        </a:lnSpc>
                        <a:spcAft>
                          <a:spcPts val="800"/>
                        </a:spcAft>
                      </a:pPr>
                      <a:endParaRPr kumimoji="0" lang="fr-FR" sz="1050" kern="1200" dirty="0">
                        <a:solidFill>
                          <a:schemeClr val="dk1"/>
                        </a:solidFill>
                        <a:effectLst/>
                        <a:latin typeface="+mn-lt"/>
                        <a:ea typeface="+mn-ea"/>
                        <a:cs typeface="+mn-cs"/>
                      </a:endParaRPr>
                    </a:p>
                  </a:txBody>
                  <a:tcPr marL="53439" marR="53439" marT="0" marB="0" anchor="ctr"/>
                </a:tc>
                <a:extLst>
                  <a:ext uri="{0D108BD9-81ED-4DB2-BD59-A6C34878D82A}">
                    <a16:rowId xmlns:a16="http://schemas.microsoft.com/office/drawing/2014/main" val="10001"/>
                  </a:ext>
                </a:extLst>
              </a:tr>
            </a:tbl>
          </a:graphicData>
        </a:graphic>
      </p:graphicFrame>
      <p:sp>
        <p:nvSpPr>
          <p:cNvPr id="6" name="Espace réservé du numéro de diapositive 5"/>
          <p:cNvSpPr>
            <a:spLocks noGrp="1"/>
          </p:cNvSpPr>
          <p:nvPr>
            <p:ph type="sldNum" sz="quarter" idx="12"/>
          </p:nvPr>
        </p:nvSpPr>
        <p:spPr/>
        <p:txBody>
          <a:bodyPr/>
          <a:lstStyle/>
          <a:p>
            <a:fld id="{7CFB1EDD-52FF-424B-9277-A04E92018261}" type="slidenum">
              <a:rPr lang="fr-FR" smtClean="0"/>
              <a:t>5</a:t>
            </a:fld>
            <a:endParaRPr lang="fr-FR"/>
          </a:p>
        </p:txBody>
      </p:sp>
    </p:spTree>
    <p:extLst>
      <p:ext uri="{BB962C8B-B14F-4D97-AF65-F5344CB8AC3E}">
        <p14:creationId xmlns:p14="http://schemas.microsoft.com/office/powerpoint/2010/main" val="368799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648072"/>
          </a:xfrm>
          <a:effectLst>
            <a:outerShdw blurRad="50800" dist="38100" dir="2700000" algn="tl" rotWithShape="0">
              <a:prstClr val="black">
                <a:alpha val="40000"/>
              </a:prstClr>
            </a:outerShdw>
          </a:effectLst>
        </p:spPr>
        <p:txBody>
          <a:bodyPr>
            <a:normAutofit/>
          </a:bodyPr>
          <a:lstStyle/>
          <a:p>
            <a:r>
              <a:rPr lang="fr-FR" sz="2800" b="1" dirty="0"/>
              <a:t>Mesure corrective N°5 </a:t>
            </a:r>
            <a:r>
              <a:rPr lang="fr-FR" sz="1800" i="1" dirty="0">
                <a:solidFill>
                  <a:srgbClr val="00B0F0"/>
                </a:solidFill>
              </a:rPr>
              <a:t>« Exigence 4.6 »</a:t>
            </a:r>
            <a:endParaRPr lang="fr-FR" sz="18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329101534"/>
              </p:ext>
            </p:extLst>
          </p:nvPr>
        </p:nvGraphicFramePr>
        <p:xfrm>
          <a:off x="467544" y="1196752"/>
          <a:ext cx="8424936" cy="5620004"/>
        </p:xfrm>
        <a:graphic>
          <a:graphicData uri="http://schemas.openxmlformats.org/drawingml/2006/table">
            <a:tbl>
              <a:tblPr firstRow="1" firstCol="1" bandRow="1">
                <a:tableStyleId>{5C22544A-7EE6-4342-B048-85BDC9FD1C3A}</a:tableStyleId>
              </a:tblPr>
              <a:tblGrid>
                <a:gridCol w="282346">
                  <a:extLst>
                    <a:ext uri="{9D8B030D-6E8A-4147-A177-3AD203B41FA5}">
                      <a16:colId xmlns:a16="http://schemas.microsoft.com/office/drawing/2014/main" val="20000"/>
                    </a:ext>
                  </a:extLst>
                </a:gridCol>
                <a:gridCol w="82479">
                  <a:extLst>
                    <a:ext uri="{9D8B030D-6E8A-4147-A177-3AD203B41FA5}">
                      <a16:colId xmlns:a16="http://schemas.microsoft.com/office/drawing/2014/main" val="20001"/>
                    </a:ext>
                  </a:extLst>
                </a:gridCol>
                <a:gridCol w="1723407">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2520280">
                  <a:extLst>
                    <a:ext uri="{9D8B030D-6E8A-4147-A177-3AD203B41FA5}">
                      <a16:colId xmlns:a16="http://schemas.microsoft.com/office/drawing/2014/main" val="20006"/>
                    </a:ext>
                  </a:extLst>
                </a:gridCol>
              </a:tblGrid>
              <a:tr h="273240">
                <a:tc>
                  <a:txBody>
                    <a:bodyPr/>
                    <a:lstStyle/>
                    <a:p>
                      <a:pPr algn="ctr">
                        <a:lnSpc>
                          <a:spcPct val="107000"/>
                        </a:lnSpc>
                        <a:spcAft>
                          <a:spcPts val="800"/>
                        </a:spcAft>
                      </a:pPr>
                      <a:r>
                        <a:rPr lang="fr-FR" sz="1100" dirty="0">
                          <a:effectLst/>
                        </a:rPr>
                        <a:t>N°</a:t>
                      </a:r>
                      <a:endParaRPr lang="fr-FR" sz="1100" dirty="0">
                        <a:effectLst/>
                        <a:latin typeface="Calibri"/>
                        <a:ea typeface="Calibri"/>
                        <a:cs typeface="Times New Roman"/>
                      </a:endParaRPr>
                    </a:p>
                  </a:txBody>
                  <a:tcPr marL="57079" marR="57079" marT="0" marB="0" anchor="ctr"/>
                </a:tc>
                <a:tc gridSpan="2">
                  <a:txBody>
                    <a:bodyPr/>
                    <a:lstStyle/>
                    <a:p>
                      <a:pPr algn="ctr">
                        <a:lnSpc>
                          <a:spcPct val="107000"/>
                        </a:lnSpc>
                        <a:spcAft>
                          <a:spcPts val="800"/>
                        </a:spcAft>
                      </a:pPr>
                      <a:r>
                        <a:rPr lang="fr-FR" sz="1100">
                          <a:effectLst/>
                        </a:rPr>
                        <a:t>Mesures correctives</a:t>
                      </a:r>
                      <a:endParaRPr lang="fr-FR" sz="1100">
                        <a:effectLst/>
                        <a:latin typeface="Calibri"/>
                        <a:ea typeface="Calibri"/>
                        <a:cs typeface="Times New Roman"/>
                      </a:endParaRPr>
                    </a:p>
                  </a:txBody>
                  <a:tcPr marL="57079" marR="57079" marT="0" marB="0" anchor="ctr"/>
                </a:tc>
                <a:tc hMerge="1">
                  <a:txBody>
                    <a:bodyPr/>
                    <a:lstStyle/>
                    <a:p>
                      <a:endParaRPr lang="fr-FR"/>
                    </a:p>
                  </a:txBody>
                  <a:tcPr/>
                </a:tc>
                <a:tc>
                  <a:txBody>
                    <a:bodyPr/>
                    <a:lstStyle/>
                    <a:p>
                      <a:pPr algn="ctr">
                        <a:lnSpc>
                          <a:spcPct val="107000"/>
                        </a:lnSpc>
                        <a:spcAft>
                          <a:spcPts val="800"/>
                        </a:spcAft>
                      </a:pPr>
                      <a:r>
                        <a:rPr lang="fr-FR" sz="1100">
                          <a:effectLst/>
                        </a:rPr>
                        <a:t>Activités</a:t>
                      </a:r>
                      <a:endParaRPr lang="fr-FR" sz="110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a:effectLst/>
                        </a:rPr>
                        <a:t>Indicateurs</a:t>
                      </a:r>
                      <a:endParaRPr lang="fr-FR" sz="110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a:effectLst/>
                        </a:rPr>
                        <a:t>Responsable</a:t>
                      </a:r>
                      <a:endParaRPr lang="fr-FR" sz="110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dirty="0">
                          <a:effectLst/>
                        </a:rPr>
                        <a:t>Actions correctives</a:t>
                      </a:r>
                      <a:endParaRPr lang="fr-FR" sz="1100" dirty="0">
                        <a:effectLst/>
                        <a:latin typeface="Calibri"/>
                        <a:ea typeface="Calibri"/>
                        <a:cs typeface="Times New Roman"/>
                      </a:endParaRPr>
                    </a:p>
                  </a:txBody>
                  <a:tcPr marL="57079" marR="57079" marT="0" marB="0" anchor="ctr"/>
                </a:tc>
                <a:extLst>
                  <a:ext uri="{0D108BD9-81ED-4DB2-BD59-A6C34878D82A}">
                    <a16:rowId xmlns:a16="http://schemas.microsoft.com/office/drawing/2014/main" val="10000"/>
                  </a:ext>
                </a:extLst>
              </a:tr>
              <a:tr h="3732605">
                <a:tc gridSpan="2">
                  <a:txBody>
                    <a:bodyPr/>
                    <a:lstStyle/>
                    <a:p>
                      <a:pPr>
                        <a:lnSpc>
                          <a:spcPct val="107000"/>
                        </a:lnSpc>
                        <a:spcAft>
                          <a:spcPts val="800"/>
                        </a:spcAft>
                      </a:pPr>
                      <a:br>
                        <a:rPr lang="fr-FR" sz="800">
                          <a:effectLst/>
                        </a:rPr>
                      </a:br>
                      <a:br>
                        <a:rPr lang="fr-FR" sz="800">
                          <a:effectLst/>
                        </a:rPr>
                      </a:br>
                      <a:br>
                        <a:rPr lang="fr-FR" sz="800">
                          <a:effectLst/>
                        </a:rPr>
                      </a:br>
                      <a:br>
                        <a:rPr lang="fr-FR" sz="800">
                          <a:effectLst/>
                        </a:rPr>
                      </a:br>
                      <a:br>
                        <a:rPr lang="fr-FR" sz="800">
                          <a:effectLst/>
                        </a:rPr>
                      </a:br>
                      <a:br>
                        <a:rPr lang="fr-FR" sz="800">
                          <a:effectLst/>
                        </a:rPr>
                      </a:br>
                      <a:br>
                        <a:rPr lang="fr-FR" sz="800">
                          <a:effectLst/>
                        </a:rPr>
                      </a:br>
                      <a:br>
                        <a:rPr lang="fr-FR" sz="800">
                          <a:effectLst/>
                        </a:rPr>
                      </a:br>
                      <a:r>
                        <a:rPr lang="fr-FR" sz="800">
                          <a:effectLst/>
                        </a:rPr>
                        <a:t>5</a:t>
                      </a:r>
                      <a:endParaRPr lang="fr-FR" sz="900">
                        <a:effectLst/>
                        <a:latin typeface="Calibri"/>
                        <a:ea typeface="Calibri"/>
                        <a:cs typeface="Times New Roman"/>
                      </a:endParaRPr>
                    </a:p>
                  </a:txBody>
                  <a:tcPr marL="57079" marR="57079" marT="0" marB="0" anchor="ctr"/>
                </a:tc>
                <a:tc hMerge="1">
                  <a:txBody>
                    <a:bodyPr/>
                    <a:lstStyle/>
                    <a:p>
                      <a:endParaRPr lang="fr-FR"/>
                    </a:p>
                  </a:txBody>
                  <a:tcPr/>
                </a:tc>
                <a:tc>
                  <a:txBody>
                    <a:bodyPr/>
                    <a:lstStyle/>
                    <a:p>
                      <a:pPr>
                        <a:lnSpc>
                          <a:spcPct val="107000"/>
                        </a:lnSpc>
                        <a:spcAft>
                          <a:spcPts val="800"/>
                        </a:spcAft>
                      </a:pPr>
                      <a:r>
                        <a:rPr lang="fr-FR" sz="900" dirty="0">
                          <a:effectLst/>
                        </a:rPr>
                        <a:t> </a:t>
                      </a: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Conformément à l’Exigence 4.6, la Guinée devra s’assurer que les informations sur les paiements directs versés par les entreprises extractives aux *gouvernements infranationaux, dans le cas de paiements significatifs, sont divulguées dans leur intégralité et rapprochées avec les récépissés de ces paiements de chaque *gouvernement local. </a:t>
                      </a:r>
                    </a:p>
                    <a:p>
                      <a:pPr>
                        <a:lnSpc>
                          <a:spcPct val="107000"/>
                        </a:lnSpc>
                        <a:spcAft>
                          <a:spcPts val="800"/>
                        </a:spcAft>
                      </a:pPr>
                      <a:r>
                        <a:rPr lang="fr-FR" sz="900" dirty="0">
                          <a:effectLst/>
                        </a:rPr>
                        <a:t> </a:t>
                      </a:r>
                      <a:endParaRPr lang="fr-FR" sz="900" dirty="0">
                        <a:effectLst/>
                        <a:latin typeface="Calibri"/>
                        <a:ea typeface="Calibri"/>
                        <a:cs typeface="Times New Roman"/>
                      </a:endParaRPr>
                    </a:p>
                  </a:txBody>
                  <a:tcPr marL="57079" marR="57079" marT="0" marB="0" anchor="ctr"/>
                </a:tc>
                <a:tc>
                  <a:txBody>
                    <a:bodyPr/>
                    <a:lstStyle/>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Former et sensibiliser les receveurs communaux et élus locaux  sur les enjeux des paiements et transferts infranationaux et la gestion de ces versements.</a:t>
                      </a:r>
                    </a:p>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 </a:t>
                      </a:r>
                    </a:p>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Former les receveurs communaux sur le remplissage des formulaires de déclaration des données ITIE en vue de leur rapprochement avec les récépissés des paiements.</a:t>
                      </a:r>
                    </a:p>
                  </a:txBody>
                  <a:tcPr marL="57079" marR="57079" marT="0" marB="0" anchor="ctr"/>
                </a:tc>
                <a:tc>
                  <a:txBody>
                    <a:bodyPr/>
                    <a:lstStyle/>
                    <a:p>
                      <a:pPr>
                        <a:lnSpc>
                          <a:spcPct val="107000"/>
                        </a:lnSpc>
                        <a:spcAft>
                          <a:spcPts val="0"/>
                        </a:spcAft>
                      </a:pPr>
                      <a:r>
                        <a:rPr lang="fr-FR" sz="1050" dirty="0">
                          <a:effectLst/>
                        </a:rPr>
                        <a:t>Le Rapport du Consultant National ;</a:t>
                      </a:r>
                    </a:p>
                    <a:p>
                      <a:pPr marL="152400" indent="-197485">
                        <a:lnSpc>
                          <a:spcPct val="107000"/>
                        </a:lnSpc>
                        <a:spcAft>
                          <a:spcPts val="800"/>
                        </a:spcAft>
                      </a:pPr>
                      <a:r>
                        <a:rPr lang="fr-FR" sz="1050" dirty="0">
                          <a:effectLst/>
                        </a:rPr>
                        <a:t> </a:t>
                      </a:r>
                    </a:p>
                    <a:p>
                      <a:pPr>
                        <a:lnSpc>
                          <a:spcPct val="107000"/>
                        </a:lnSpc>
                        <a:spcAft>
                          <a:spcPts val="0"/>
                        </a:spcAft>
                      </a:pPr>
                      <a:r>
                        <a:rPr lang="fr-FR" sz="1050" dirty="0">
                          <a:effectLst/>
                        </a:rPr>
                        <a:t>Les Formulaires de déclarations remplis et signés.</a:t>
                      </a:r>
                      <a:endParaRPr lang="fr-FR" sz="1050" dirty="0">
                        <a:effectLst/>
                        <a:latin typeface="Calibri"/>
                        <a:ea typeface="Calibri"/>
                        <a:cs typeface="Times New Roman"/>
                      </a:endParaRPr>
                    </a:p>
                  </a:txBody>
                  <a:tcPr marL="57079" marR="57079" marT="0" marB="0" anchor="ctr"/>
                </a:tc>
                <a:tc>
                  <a:txBody>
                    <a:bodyPr/>
                    <a:lstStyle/>
                    <a:p>
                      <a:pPr marL="165735">
                        <a:lnSpc>
                          <a:spcPct val="107000"/>
                        </a:lnSpc>
                        <a:spcAft>
                          <a:spcPts val="800"/>
                        </a:spcAft>
                      </a:pPr>
                      <a:r>
                        <a:rPr lang="fr-FR" sz="1050" dirty="0">
                          <a:effectLst/>
                        </a:rPr>
                        <a:t> </a:t>
                      </a:r>
                    </a:p>
                    <a:p>
                      <a:pPr>
                        <a:lnSpc>
                          <a:spcPct val="107000"/>
                        </a:lnSpc>
                        <a:spcAft>
                          <a:spcPts val="0"/>
                        </a:spcAft>
                      </a:pPr>
                      <a:r>
                        <a:rPr lang="fr-FR" sz="1050" dirty="0">
                          <a:effectLst/>
                        </a:rPr>
                        <a:t>MATD/ DND ; </a:t>
                      </a:r>
                    </a:p>
                    <a:p>
                      <a:pPr>
                        <a:lnSpc>
                          <a:spcPct val="107000"/>
                        </a:lnSpc>
                        <a:spcAft>
                          <a:spcPts val="800"/>
                        </a:spcAft>
                      </a:pPr>
                      <a:r>
                        <a:rPr lang="fr-FR" sz="1050" dirty="0">
                          <a:effectLst/>
                        </a:rPr>
                        <a:t> </a:t>
                      </a:r>
                    </a:p>
                    <a:p>
                      <a:pPr>
                        <a:lnSpc>
                          <a:spcPct val="107000"/>
                        </a:lnSpc>
                        <a:spcAft>
                          <a:spcPts val="800"/>
                        </a:spcAft>
                      </a:pPr>
                      <a:r>
                        <a:rPr lang="fr-FR" sz="1050" dirty="0">
                          <a:effectLst/>
                        </a:rPr>
                        <a:t>Le Secrétariat Exécutif ;</a:t>
                      </a:r>
                    </a:p>
                    <a:p>
                      <a:pPr>
                        <a:lnSpc>
                          <a:spcPct val="107000"/>
                        </a:lnSpc>
                        <a:spcAft>
                          <a:spcPts val="800"/>
                        </a:spcAft>
                      </a:pPr>
                      <a:r>
                        <a:rPr lang="fr-FR" sz="1050" dirty="0">
                          <a:effectLst/>
                        </a:rPr>
                        <a:t> </a:t>
                      </a:r>
                    </a:p>
                    <a:p>
                      <a:pPr>
                        <a:lnSpc>
                          <a:spcPct val="107000"/>
                        </a:lnSpc>
                        <a:spcAft>
                          <a:spcPts val="0"/>
                        </a:spcAft>
                      </a:pPr>
                      <a:r>
                        <a:rPr lang="fr-FR" sz="1050" dirty="0">
                          <a:effectLst/>
                        </a:rPr>
                        <a:t>Le Consultant National.</a:t>
                      </a:r>
                      <a:endParaRPr lang="fr-FR" sz="1050" dirty="0">
                        <a:effectLst/>
                        <a:latin typeface="Calibri"/>
                        <a:ea typeface="Calibri"/>
                        <a:cs typeface="Times New Roman"/>
                      </a:endParaRPr>
                    </a:p>
                  </a:txBody>
                  <a:tcPr marL="57079" marR="57079" marT="0" marB="0" anchor="ctr"/>
                </a:tc>
                <a:tc>
                  <a:txBody>
                    <a:bodyPr/>
                    <a:lstStyle/>
                    <a:p>
                      <a:pPr marL="0" algn="l" rtl="0" eaLnBrk="1" latinLnBrk="0" hangingPunct="1">
                        <a:lnSpc>
                          <a:spcPct val="107000"/>
                        </a:lnSpc>
                        <a:spcAft>
                          <a:spcPts val="800"/>
                        </a:spcAft>
                      </a:pPr>
                      <a:r>
                        <a:rPr kumimoji="0" lang="fr-FR" sz="1000" b="1" kern="1200" dirty="0">
                          <a:solidFill>
                            <a:schemeClr val="dk1"/>
                          </a:solidFill>
                          <a:effectLst/>
                          <a:latin typeface="+mn-lt"/>
                          <a:ea typeface="+mn-ea"/>
                          <a:cs typeface="+mn-cs"/>
                        </a:rPr>
                        <a:t>Paiements directs infranationaux</a:t>
                      </a:r>
                      <a:r>
                        <a:rPr kumimoji="0" lang="fr-FR" sz="1000" kern="1200" dirty="0">
                          <a:solidFill>
                            <a:schemeClr val="dk1"/>
                          </a:solidFill>
                          <a:effectLst/>
                          <a:latin typeface="+mn-lt"/>
                          <a:ea typeface="+mn-ea"/>
                          <a:cs typeface="+mn-cs"/>
                        </a:rPr>
                        <a:t> : une mission conduite par le consultant national s’est rendue dans les zones impactées par les activités minières pour collecter les données des paiements directs faits aux communautés impactées.</a:t>
                      </a:r>
                    </a:p>
                    <a:p>
                      <a:pPr marL="0" algn="l" rtl="0" eaLnBrk="1" latinLnBrk="0" hangingPunct="1">
                        <a:lnSpc>
                          <a:spcPct val="107000"/>
                        </a:lnSpc>
                        <a:spcAft>
                          <a:spcPts val="800"/>
                        </a:spcAft>
                      </a:pPr>
                      <a:r>
                        <a:rPr kumimoji="0" lang="fr-FR" sz="1000" kern="1200" dirty="0">
                          <a:solidFill>
                            <a:schemeClr val="dk1"/>
                          </a:solidFill>
                          <a:effectLst/>
                          <a:latin typeface="+mn-lt"/>
                          <a:ea typeface="+mn-ea"/>
                          <a:cs typeface="+mn-cs"/>
                        </a:rPr>
                        <a:t>La pré étude de cadrage a fait ressortir toutes les données collectées au cours de cette Mission.</a:t>
                      </a:r>
                    </a:p>
                    <a:p>
                      <a:pPr marL="0" algn="l" rtl="0" eaLnBrk="1" latinLnBrk="0" hangingPunct="1">
                        <a:lnSpc>
                          <a:spcPct val="107000"/>
                        </a:lnSpc>
                        <a:spcAft>
                          <a:spcPts val="800"/>
                        </a:spcAft>
                      </a:pPr>
                      <a:r>
                        <a:rPr kumimoji="0" lang="fr-FR" sz="1000" kern="1200" dirty="0">
                          <a:solidFill>
                            <a:schemeClr val="dk1"/>
                          </a:solidFill>
                          <a:effectLst/>
                          <a:latin typeface="+mn-lt"/>
                          <a:ea typeface="+mn-ea"/>
                          <a:cs typeface="+mn-cs"/>
                        </a:rPr>
                        <a:t>A l’occasion, une formation des receveurs communaux, des directeurs préfectoraux des impôts (ou du trésor) et des mines a eu lieu dans chacune des préfectures concernées.</a:t>
                      </a:r>
                      <a:r>
                        <a:rPr kumimoji="0" lang="fr-FR" sz="1000" kern="1200" baseline="0" dirty="0">
                          <a:solidFill>
                            <a:schemeClr val="dk1"/>
                          </a:solidFill>
                          <a:effectLst/>
                          <a:latin typeface="+mn-lt"/>
                          <a:ea typeface="+mn-ea"/>
                          <a:cs typeface="+mn-cs"/>
                        </a:rPr>
                        <a:t> </a:t>
                      </a:r>
                    </a:p>
                    <a:p>
                      <a:pPr marL="0" algn="l" rtl="0" eaLnBrk="1" latinLnBrk="0" hangingPunct="1">
                        <a:lnSpc>
                          <a:spcPct val="107000"/>
                        </a:lnSpc>
                        <a:spcAft>
                          <a:spcPts val="800"/>
                        </a:spcAft>
                      </a:pPr>
                      <a:r>
                        <a:rPr kumimoji="0" lang="fr-FR" sz="1000" kern="1200" dirty="0">
                          <a:solidFill>
                            <a:schemeClr val="dk1"/>
                          </a:solidFill>
                          <a:effectLst/>
                          <a:latin typeface="+mn-lt"/>
                          <a:ea typeface="+mn-ea"/>
                          <a:cs typeface="+mn-cs"/>
                        </a:rPr>
                        <a:t>Voir le Rapport du consultant national </a:t>
                      </a:r>
                      <a:r>
                        <a:rPr kumimoji="0" lang="fr-FR" sz="800" kern="1200" dirty="0">
                          <a:solidFill>
                            <a:schemeClr val="dk1"/>
                          </a:solidFill>
                          <a:effectLst/>
                          <a:latin typeface="+mn-lt"/>
                          <a:ea typeface="+mn-ea"/>
                          <a:cs typeface="+mn-cs"/>
                        </a:rPr>
                        <a:t> </a:t>
                      </a:r>
                    </a:p>
                    <a:p>
                      <a:pPr marL="0" algn="l" rtl="0" eaLnBrk="1" latinLnBrk="0" hangingPunct="1">
                        <a:lnSpc>
                          <a:spcPct val="107000"/>
                        </a:lnSpc>
                        <a:spcAft>
                          <a:spcPts val="800"/>
                        </a:spcAft>
                      </a:pPr>
                      <a:r>
                        <a:rPr kumimoji="0" lang="fr-FR" sz="800" kern="1200" dirty="0">
                          <a:solidFill>
                            <a:schemeClr val="dk1"/>
                          </a:solidFill>
                          <a:effectLst/>
                          <a:latin typeface="+mn-lt"/>
                          <a:ea typeface="+mn-ea"/>
                          <a:cs typeface="+mn-cs"/>
                          <a:hlinkClick r:id="rId2"/>
                        </a:rPr>
                        <a:t>https://www.itiedoc-guinee.org/document-archive/taxe-superficiaire-versee-par-les-entreprises-extractives-aux-collectivites-locales-no-4-itie-guinee-2018/</a:t>
                      </a:r>
                      <a:endParaRPr kumimoji="0" lang="fr-FR" sz="800" kern="1200" dirty="0">
                        <a:solidFill>
                          <a:schemeClr val="dk1"/>
                        </a:solidFill>
                        <a:effectLst/>
                        <a:latin typeface="+mn-lt"/>
                        <a:ea typeface="+mn-ea"/>
                        <a:cs typeface="+mn-cs"/>
                      </a:endParaRPr>
                    </a:p>
                    <a:p>
                      <a:pPr marL="0" algn="l" rtl="0" eaLnBrk="1" latinLnBrk="0" hangingPunct="1">
                        <a:lnSpc>
                          <a:spcPct val="107000"/>
                        </a:lnSpc>
                        <a:spcAft>
                          <a:spcPts val="800"/>
                        </a:spcAft>
                      </a:pPr>
                      <a:r>
                        <a:rPr kumimoji="0" lang="fr-FR" sz="800" kern="1200" dirty="0">
                          <a:solidFill>
                            <a:schemeClr val="dk1"/>
                          </a:solidFill>
                          <a:effectLst/>
                          <a:latin typeface="+mn-lt"/>
                          <a:ea typeface="+mn-ea"/>
                          <a:cs typeface="+mn-cs"/>
                          <a:hlinkClick r:id="rId3"/>
                        </a:rPr>
                        <a:t>https://www.itiedoc-guinee.org/document-archive/taxe-superficiaire-versee-par-les-entreprises-extractives-aux-collectivites-locales-no-3-itie-guinee-2018/</a:t>
                      </a:r>
                      <a:endParaRPr kumimoji="0" lang="fr-FR" sz="800" kern="1200" dirty="0">
                        <a:solidFill>
                          <a:schemeClr val="dk1"/>
                        </a:solidFill>
                        <a:effectLst/>
                        <a:latin typeface="+mn-lt"/>
                        <a:ea typeface="+mn-ea"/>
                        <a:cs typeface="+mn-cs"/>
                      </a:endParaRPr>
                    </a:p>
                    <a:p>
                      <a:pPr marL="0" algn="l" rtl="0" eaLnBrk="1" latinLnBrk="0" hangingPunct="1">
                        <a:lnSpc>
                          <a:spcPct val="107000"/>
                        </a:lnSpc>
                        <a:spcAft>
                          <a:spcPts val="800"/>
                        </a:spcAft>
                      </a:pPr>
                      <a:r>
                        <a:rPr kumimoji="0" lang="fr-FR" sz="800" kern="1200" dirty="0">
                          <a:solidFill>
                            <a:schemeClr val="dk1"/>
                          </a:solidFill>
                          <a:effectLst/>
                          <a:latin typeface="+mn-lt"/>
                          <a:ea typeface="+mn-ea"/>
                          <a:cs typeface="+mn-cs"/>
                          <a:hlinkClick r:id="rId4"/>
                        </a:rPr>
                        <a:t>https://www.itiedoc-guinee.org/document-archive/taxe-superficiaire-versee-par-les-entreprises-extractives-aux-collectivites-locales-no-2-itie-guinee-2018/</a:t>
                      </a:r>
                      <a:endParaRPr kumimoji="0" lang="fr-FR" sz="800" kern="1200" dirty="0">
                        <a:solidFill>
                          <a:schemeClr val="dk1"/>
                        </a:solidFill>
                        <a:effectLst/>
                        <a:latin typeface="+mn-lt"/>
                        <a:ea typeface="+mn-ea"/>
                        <a:cs typeface="+mn-cs"/>
                      </a:endParaRPr>
                    </a:p>
                    <a:p>
                      <a:pPr marL="0" algn="l" rtl="0" eaLnBrk="1" latinLnBrk="0" hangingPunct="1">
                        <a:lnSpc>
                          <a:spcPct val="107000"/>
                        </a:lnSpc>
                        <a:spcAft>
                          <a:spcPts val="800"/>
                        </a:spcAft>
                      </a:pPr>
                      <a:r>
                        <a:rPr kumimoji="0" lang="fr-FR" sz="800" kern="1200" dirty="0">
                          <a:solidFill>
                            <a:schemeClr val="dk1"/>
                          </a:solidFill>
                          <a:effectLst/>
                          <a:latin typeface="+mn-lt"/>
                          <a:ea typeface="+mn-ea"/>
                          <a:cs typeface="+mn-cs"/>
                          <a:hlinkClick r:id="rId5"/>
                        </a:rPr>
                        <a:t>https://www.itiedoc-guinee.org/document-archive/taxe-superficiaire-versee-par-les-entreprises-extractives-aux-collectivites-locales-no-1-itie-guinee-2018/</a:t>
                      </a:r>
                      <a:endParaRPr kumimoji="0" lang="fr-FR" sz="800" kern="1200" dirty="0">
                        <a:solidFill>
                          <a:schemeClr val="dk1"/>
                        </a:solidFill>
                        <a:effectLst/>
                        <a:latin typeface="+mn-lt"/>
                        <a:ea typeface="+mn-ea"/>
                        <a:cs typeface="+mn-cs"/>
                      </a:endParaRPr>
                    </a:p>
                    <a:p>
                      <a:pPr marL="0" algn="l" rtl="0" eaLnBrk="1" latinLnBrk="0" hangingPunct="1">
                        <a:lnSpc>
                          <a:spcPct val="107000"/>
                        </a:lnSpc>
                        <a:spcAft>
                          <a:spcPts val="800"/>
                        </a:spcAft>
                      </a:pPr>
                      <a:r>
                        <a:rPr lang="fr-FR" sz="1050" b="1" baseline="0" dirty="0">
                          <a:solidFill>
                            <a:srgbClr val="00B050"/>
                          </a:solidFill>
                          <a:effectLst/>
                        </a:rPr>
                        <a:t>« Mesure corrective satisfaite »</a:t>
                      </a:r>
                      <a:endParaRPr lang="fr-FR" sz="1050" b="1" dirty="0">
                        <a:solidFill>
                          <a:srgbClr val="00B050"/>
                        </a:solidFill>
                        <a:effectLst/>
                      </a:endParaRPr>
                    </a:p>
                    <a:p>
                      <a:pPr marL="0" algn="l" rtl="0" eaLnBrk="1" latinLnBrk="0" hangingPunct="1">
                        <a:lnSpc>
                          <a:spcPct val="107000"/>
                        </a:lnSpc>
                        <a:spcAft>
                          <a:spcPts val="800"/>
                        </a:spcAft>
                      </a:pPr>
                      <a:endParaRPr kumimoji="0" lang="fr-FR" sz="1050" kern="1200" dirty="0">
                        <a:solidFill>
                          <a:schemeClr val="dk1"/>
                        </a:solidFill>
                        <a:effectLst/>
                        <a:latin typeface="+mn-lt"/>
                        <a:ea typeface="+mn-ea"/>
                        <a:cs typeface="+mn-cs"/>
                      </a:endParaRPr>
                    </a:p>
                    <a:p>
                      <a:pPr algn="just">
                        <a:lnSpc>
                          <a:spcPct val="107000"/>
                        </a:lnSpc>
                        <a:spcAft>
                          <a:spcPts val="0"/>
                        </a:spcAft>
                      </a:pPr>
                      <a:r>
                        <a:rPr lang="fr-FR" sz="900" dirty="0">
                          <a:effectLst/>
                        </a:rPr>
                        <a:t> </a:t>
                      </a:r>
                      <a:endParaRPr lang="fr-FR" sz="900" dirty="0">
                        <a:effectLst/>
                        <a:latin typeface="Calibri"/>
                        <a:ea typeface="Calibri"/>
                        <a:cs typeface="Times New Roman"/>
                      </a:endParaRPr>
                    </a:p>
                  </a:txBody>
                  <a:tcPr marL="57079" marR="57079" marT="0" marB="0" anchor="ctr"/>
                </a:tc>
                <a:extLst>
                  <a:ext uri="{0D108BD9-81ED-4DB2-BD59-A6C34878D82A}">
                    <a16:rowId xmlns:a16="http://schemas.microsoft.com/office/drawing/2014/main" val="10001"/>
                  </a:ext>
                </a:extLst>
              </a:tr>
            </a:tbl>
          </a:graphicData>
        </a:graphic>
      </p:graphicFrame>
      <p:sp>
        <p:nvSpPr>
          <p:cNvPr id="6" name="Espace réservé du numéro de diapositive 5"/>
          <p:cNvSpPr>
            <a:spLocks noGrp="1"/>
          </p:cNvSpPr>
          <p:nvPr>
            <p:ph type="sldNum" sz="quarter" idx="12"/>
          </p:nvPr>
        </p:nvSpPr>
        <p:spPr/>
        <p:txBody>
          <a:bodyPr/>
          <a:lstStyle/>
          <a:p>
            <a:fld id="{7CFB1EDD-52FF-424B-9277-A04E92018261}" type="slidenum">
              <a:rPr lang="fr-FR" smtClean="0"/>
              <a:t>6</a:t>
            </a:fld>
            <a:endParaRPr lang="fr-FR"/>
          </a:p>
        </p:txBody>
      </p:sp>
    </p:spTree>
    <p:extLst>
      <p:ext uri="{BB962C8B-B14F-4D97-AF65-F5344CB8AC3E}">
        <p14:creationId xmlns:p14="http://schemas.microsoft.com/office/powerpoint/2010/main" val="427099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648072"/>
          </a:xfrm>
          <a:effectLst>
            <a:outerShdw blurRad="50800" dist="38100" dir="2700000" algn="tl" rotWithShape="0">
              <a:prstClr val="black">
                <a:alpha val="40000"/>
              </a:prstClr>
            </a:outerShdw>
          </a:effectLst>
        </p:spPr>
        <p:txBody>
          <a:bodyPr>
            <a:normAutofit/>
          </a:bodyPr>
          <a:lstStyle/>
          <a:p>
            <a:r>
              <a:rPr lang="fr-FR" sz="3100" b="1" dirty="0"/>
              <a:t>Mesure corrective N°6 </a:t>
            </a:r>
            <a:r>
              <a:rPr lang="fr-FR" sz="2000" i="1" dirty="0">
                <a:solidFill>
                  <a:srgbClr val="00B0F0"/>
                </a:solidFill>
              </a:rPr>
              <a:t>« Exigence 6.2 »</a:t>
            </a:r>
            <a:endParaRPr lang="fr-FR" sz="20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132121213"/>
              </p:ext>
            </p:extLst>
          </p:nvPr>
        </p:nvGraphicFramePr>
        <p:xfrm>
          <a:off x="323528" y="980728"/>
          <a:ext cx="8424936" cy="4287902"/>
        </p:xfrm>
        <a:graphic>
          <a:graphicData uri="http://schemas.openxmlformats.org/drawingml/2006/table">
            <a:tbl>
              <a:tblPr firstRow="1" firstCol="1" bandRow="1">
                <a:tableStyleId>{5C22544A-7EE6-4342-B048-85BDC9FD1C3A}</a:tableStyleId>
              </a:tblPr>
              <a:tblGrid>
                <a:gridCol w="282455">
                  <a:extLst>
                    <a:ext uri="{9D8B030D-6E8A-4147-A177-3AD203B41FA5}">
                      <a16:colId xmlns:a16="http://schemas.microsoft.com/office/drawing/2014/main" val="20000"/>
                    </a:ext>
                  </a:extLst>
                </a:gridCol>
                <a:gridCol w="82479">
                  <a:extLst>
                    <a:ext uri="{9D8B030D-6E8A-4147-A177-3AD203B41FA5}">
                      <a16:colId xmlns:a16="http://schemas.microsoft.com/office/drawing/2014/main" val="20001"/>
                    </a:ext>
                  </a:extLst>
                </a:gridCol>
                <a:gridCol w="2146975">
                  <a:extLst>
                    <a:ext uri="{9D8B030D-6E8A-4147-A177-3AD203B41FA5}">
                      <a16:colId xmlns:a16="http://schemas.microsoft.com/office/drawing/2014/main" val="20002"/>
                    </a:ext>
                  </a:extLst>
                </a:gridCol>
                <a:gridCol w="1736563">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2232248">
                  <a:extLst>
                    <a:ext uri="{9D8B030D-6E8A-4147-A177-3AD203B41FA5}">
                      <a16:colId xmlns:a16="http://schemas.microsoft.com/office/drawing/2014/main" val="20006"/>
                    </a:ext>
                  </a:extLst>
                </a:gridCol>
              </a:tblGrid>
              <a:tr h="273241">
                <a:tc>
                  <a:txBody>
                    <a:bodyPr/>
                    <a:lstStyle/>
                    <a:p>
                      <a:pPr algn="ctr">
                        <a:lnSpc>
                          <a:spcPct val="107000"/>
                        </a:lnSpc>
                        <a:spcAft>
                          <a:spcPts val="800"/>
                        </a:spcAft>
                      </a:pPr>
                      <a:r>
                        <a:rPr lang="fr-FR" sz="1100" dirty="0">
                          <a:effectLst/>
                        </a:rPr>
                        <a:t>N°</a:t>
                      </a:r>
                      <a:endParaRPr lang="fr-FR" sz="1100" dirty="0">
                        <a:effectLst/>
                        <a:latin typeface="Calibri"/>
                        <a:ea typeface="Calibri"/>
                        <a:cs typeface="Times New Roman"/>
                      </a:endParaRPr>
                    </a:p>
                  </a:txBody>
                  <a:tcPr marL="57079" marR="57079" marT="0" marB="0" anchor="ctr"/>
                </a:tc>
                <a:tc gridSpan="2">
                  <a:txBody>
                    <a:bodyPr/>
                    <a:lstStyle/>
                    <a:p>
                      <a:pPr algn="ctr">
                        <a:lnSpc>
                          <a:spcPct val="107000"/>
                        </a:lnSpc>
                        <a:spcAft>
                          <a:spcPts val="800"/>
                        </a:spcAft>
                      </a:pPr>
                      <a:r>
                        <a:rPr lang="fr-FR" sz="1100" dirty="0">
                          <a:effectLst/>
                        </a:rPr>
                        <a:t>Mesures correctives</a:t>
                      </a:r>
                      <a:endParaRPr lang="fr-FR" sz="1100" dirty="0">
                        <a:effectLst/>
                        <a:latin typeface="Calibri"/>
                        <a:ea typeface="Calibri"/>
                        <a:cs typeface="Times New Roman"/>
                      </a:endParaRPr>
                    </a:p>
                  </a:txBody>
                  <a:tcPr marL="57079" marR="57079" marT="0" marB="0" anchor="ctr"/>
                </a:tc>
                <a:tc hMerge="1">
                  <a:txBody>
                    <a:bodyPr/>
                    <a:lstStyle/>
                    <a:p>
                      <a:endParaRPr lang="fr-FR"/>
                    </a:p>
                  </a:txBody>
                  <a:tcPr/>
                </a:tc>
                <a:tc>
                  <a:txBody>
                    <a:bodyPr/>
                    <a:lstStyle/>
                    <a:p>
                      <a:pPr algn="ctr">
                        <a:lnSpc>
                          <a:spcPct val="107000"/>
                        </a:lnSpc>
                        <a:spcAft>
                          <a:spcPts val="800"/>
                        </a:spcAft>
                      </a:pPr>
                      <a:r>
                        <a:rPr lang="fr-FR" sz="1100">
                          <a:effectLst/>
                        </a:rPr>
                        <a:t>Activités</a:t>
                      </a:r>
                      <a:endParaRPr lang="fr-FR" sz="110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a:effectLst/>
                        </a:rPr>
                        <a:t>Indicateurs</a:t>
                      </a:r>
                      <a:endParaRPr lang="fr-FR" sz="110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a:effectLst/>
                        </a:rPr>
                        <a:t>Responsable</a:t>
                      </a:r>
                      <a:endParaRPr lang="fr-FR" sz="110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dirty="0">
                          <a:effectLst/>
                        </a:rPr>
                        <a:t>Actions correctives</a:t>
                      </a:r>
                      <a:endParaRPr lang="fr-FR" sz="1100" dirty="0">
                        <a:effectLst/>
                        <a:latin typeface="Calibri"/>
                        <a:ea typeface="Calibri"/>
                        <a:cs typeface="Times New Roman"/>
                      </a:endParaRPr>
                    </a:p>
                  </a:txBody>
                  <a:tcPr marL="57079" marR="57079" marT="0" marB="0" anchor="ctr"/>
                </a:tc>
                <a:extLst>
                  <a:ext uri="{0D108BD9-81ED-4DB2-BD59-A6C34878D82A}">
                    <a16:rowId xmlns:a16="http://schemas.microsoft.com/office/drawing/2014/main" val="10000"/>
                  </a:ext>
                </a:extLst>
              </a:tr>
              <a:tr h="3966485">
                <a:tc gridSpan="2">
                  <a:txBody>
                    <a:bodyPr/>
                    <a:lstStyle/>
                    <a:p>
                      <a:pPr>
                        <a:lnSpc>
                          <a:spcPct val="107000"/>
                        </a:lnSpc>
                        <a:spcAft>
                          <a:spcPts val="800"/>
                        </a:spcAft>
                      </a:pPr>
                      <a:br>
                        <a:rPr lang="fr-FR" sz="900" dirty="0">
                          <a:effectLst/>
                        </a:rPr>
                      </a:br>
                      <a:r>
                        <a:rPr lang="fr-FR" sz="800" dirty="0">
                          <a:effectLst/>
                        </a:rPr>
                        <a:t>6</a:t>
                      </a:r>
                      <a:endParaRPr lang="fr-FR" sz="900" dirty="0">
                        <a:effectLst/>
                        <a:latin typeface="Calibri"/>
                        <a:ea typeface="Calibri"/>
                        <a:cs typeface="Times New Roman"/>
                      </a:endParaRPr>
                    </a:p>
                  </a:txBody>
                  <a:tcPr marL="57079" marR="57079" marT="0" marB="0" anchor="ctr"/>
                </a:tc>
                <a:tc hMerge="1">
                  <a:txBody>
                    <a:bodyPr/>
                    <a:lstStyle/>
                    <a:p>
                      <a:endParaRPr lang="fr-FR"/>
                    </a:p>
                  </a:txBody>
                  <a:tcPr/>
                </a:tc>
                <a:tc>
                  <a:txBody>
                    <a:bodyPr/>
                    <a:lstStyle/>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Conformément à l’Exigence 6.2, la Guinée devra procéder à un passage en revue exhaustif de toutes les dépenses engagées par les entreprises d’État assimilables à des dépenses quasi fiscales, et élaborer un processus de déclaration visant à atteindre un certain niveau de transparence sur toutes les activités quasi fiscales liées aux recettes extractives, comparable à celui appliqué aux autres paiements et flux de revenus. Afin de consolider la mise en œuvre, la Guinée est fortement encouragée à examiner si la publication régulière des états financiers audités annuels des entreprises d’État pourrait accroître la confiance dans la qualité et l’exhaustivité des divulgations publiques sur les dépenses quasi fiscales. </a:t>
                      </a:r>
                    </a:p>
                    <a:p>
                      <a:pPr>
                        <a:lnSpc>
                          <a:spcPct val="107000"/>
                        </a:lnSpc>
                        <a:spcAft>
                          <a:spcPts val="800"/>
                        </a:spcAft>
                      </a:pPr>
                      <a:r>
                        <a:rPr lang="fr-FR" sz="900" dirty="0">
                          <a:effectLst/>
                        </a:rPr>
                        <a:t> </a:t>
                      </a:r>
                      <a:endParaRPr lang="fr-FR" sz="900" dirty="0">
                        <a:effectLst/>
                        <a:latin typeface="Calibri"/>
                        <a:ea typeface="Calibri"/>
                        <a:cs typeface="Times New Roman"/>
                      </a:endParaRPr>
                    </a:p>
                  </a:txBody>
                  <a:tcPr marL="57079" marR="57079" marT="0" marB="0" anchor="ctr"/>
                </a:tc>
                <a:tc>
                  <a:txBody>
                    <a:bodyPr/>
                    <a:lstStyle/>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Procéder à un passage en revue exhaustif de toutes les dépenses engagées par les entreprises d’État (ANAIM – ONAP – SOGUIPAMI) assimilables à des dépenses quasi fiscales, et élaborer un processus de déclaration transparente ;</a:t>
                      </a: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 </a:t>
                      </a: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Veiller à ce que la publication régulière des états financiers audités annuels des entreprises d’État soit effective en vue d’accroître la confiance dans la qualité et l’exhaustivité des divulgations publiques sur les dépenses quasi fiscales. </a:t>
                      </a: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 </a:t>
                      </a:r>
                    </a:p>
                  </a:txBody>
                  <a:tcPr marL="57079" marR="57079" marT="0" marB="0" anchor="ctr"/>
                </a:tc>
                <a:tc>
                  <a:txBody>
                    <a:bodyPr/>
                    <a:lstStyle/>
                    <a:p>
                      <a:pPr>
                        <a:lnSpc>
                          <a:spcPct val="107000"/>
                        </a:lnSpc>
                        <a:spcBef>
                          <a:spcPts val="600"/>
                        </a:spcBef>
                        <a:spcAft>
                          <a:spcPts val="600"/>
                        </a:spcAft>
                      </a:pPr>
                      <a:r>
                        <a:rPr lang="fr-FR" sz="1050" dirty="0">
                          <a:effectLst/>
                        </a:rPr>
                        <a:t>Les états financiers audités des entreprises d’Etat publiés sur leurs sites ou sur le site de l’ITIE – Guinée ;</a:t>
                      </a:r>
                      <a:endParaRPr lang="fr-FR" sz="1050" dirty="0">
                        <a:effectLst/>
                        <a:latin typeface="Calibri"/>
                        <a:ea typeface="Calibri"/>
                        <a:cs typeface="Times New Roman"/>
                      </a:endParaRPr>
                    </a:p>
                  </a:txBody>
                  <a:tcPr marL="57079" marR="57079" marT="0" marB="0" anchor="ctr"/>
                </a:tc>
                <a:tc>
                  <a:txBody>
                    <a:bodyPr/>
                    <a:lstStyle/>
                    <a:p>
                      <a:pPr>
                        <a:lnSpc>
                          <a:spcPct val="107000"/>
                        </a:lnSpc>
                        <a:spcAft>
                          <a:spcPts val="0"/>
                        </a:spcAft>
                      </a:pPr>
                      <a:r>
                        <a:rPr lang="fr-FR" sz="1050" dirty="0">
                          <a:effectLst/>
                        </a:rPr>
                        <a:t>Le Ministère des Mines et de la Géologie ;</a:t>
                      </a:r>
                    </a:p>
                    <a:p>
                      <a:pPr marL="158750">
                        <a:lnSpc>
                          <a:spcPct val="107000"/>
                        </a:lnSpc>
                        <a:spcAft>
                          <a:spcPts val="800"/>
                        </a:spcAft>
                      </a:pPr>
                      <a:r>
                        <a:rPr lang="fr-FR" sz="1050" dirty="0">
                          <a:effectLst/>
                        </a:rPr>
                        <a:t> </a:t>
                      </a:r>
                    </a:p>
                    <a:p>
                      <a:pPr>
                        <a:lnSpc>
                          <a:spcPct val="107000"/>
                        </a:lnSpc>
                        <a:spcAft>
                          <a:spcPts val="0"/>
                        </a:spcAft>
                      </a:pPr>
                      <a:r>
                        <a:rPr lang="fr-FR" sz="1050" dirty="0">
                          <a:effectLst/>
                        </a:rPr>
                        <a:t>Les Entreprises d’Etat ;</a:t>
                      </a:r>
                    </a:p>
                    <a:p>
                      <a:pPr marL="457200">
                        <a:lnSpc>
                          <a:spcPct val="107000"/>
                        </a:lnSpc>
                        <a:spcAft>
                          <a:spcPts val="0"/>
                        </a:spcAft>
                      </a:pPr>
                      <a:r>
                        <a:rPr lang="fr-FR" sz="1050" dirty="0">
                          <a:effectLst/>
                        </a:rPr>
                        <a:t> </a:t>
                      </a:r>
                    </a:p>
                    <a:p>
                      <a:pPr marL="158750">
                        <a:lnSpc>
                          <a:spcPct val="107000"/>
                        </a:lnSpc>
                        <a:spcAft>
                          <a:spcPts val="800"/>
                        </a:spcAft>
                      </a:pPr>
                      <a:r>
                        <a:rPr lang="fr-FR" sz="1050" dirty="0">
                          <a:effectLst/>
                        </a:rPr>
                        <a:t> </a:t>
                      </a:r>
                    </a:p>
                    <a:p>
                      <a:pPr>
                        <a:lnSpc>
                          <a:spcPct val="107000"/>
                        </a:lnSpc>
                        <a:spcAft>
                          <a:spcPts val="0"/>
                        </a:spcAft>
                      </a:pPr>
                      <a:r>
                        <a:rPr lang="fr-FR" sz="1050" dirty="0">
                          <a:effectLst/>
                        </a:rPr>
                        <a:t>Le Consultant National.</a:t>
                      </a:r>
                      <a:endParaRPr lang="fr-FR" sz="1050" dirty="0">
                        <a:effectLst/>
                        <a:latin typeface="Calibri"/>
                        <a:ea typeface="Calibri"/>
                        <a:cs typeface="Times New Roman"/>
                      </a:endParaRPr>
                    </a:p>
                  </a:txBody>
                  <a:tcPr marL="57079" marR="57079" marT="0" marB="0" anchor="ctr"/>
                </a:tc>
                <a:tc>
                  <a:txBody>
                    <a:bodyPr/>
                    <a:lstStyle/>
                    <a:p>
                      <a:pPr marL="0" algn="l" defTabSz="914400" rtl="0" eaLnBrk="1" latinLnBrk="0" hangingPunct="1">
                        <a:lnSpc>
                          <a:spcPct val="107000"/>
                        </a:lnSpc>
                        <a:spcAft>
                          <a:spcPts val="800"/>
                        </a:spcAft>
                      </a:pPr>
                      <a:r>
                        <a:rPr lang="fr-FR" sz="1050" b="1" kern="1200" baseline="0" dirty="0">
                          <a:solidFill>
                            <a:schemeClr val="dk1"/>
                          </a:solidFill>
                          <a:effectLst/>
                          <a:latin typeface="+mn-lt"/>
                          <a:ea typeface="+mn-ea"/>
                          <a:cs typeface="+mn-cs"/>
                        </a:rPr>
                        <a:t>Dépenses quasi fiscales</a:t>
                      </a:r>
                      <a:r>
                        <a:rPr lang="fr-FR" sz="1050" kern="1200" baseline="0" dirty="0">
                          <a:solidFill>
                            <a:schemeClr val="dk1"/>
                          </a:solidFill>
                          <a:effectLst/>
                          <a:latin typeface="+mn-lt"/>
                          <a:ea typeface="+mn-ea"/>
                          <a:cs typeface="+mn-cs"/>
                        </a:rPr>
                        <a:t> : Les états financiers de l’ANAIM ont été publiés sur le site web de l’ITIE – Guinée. Lien </a:t>
                      </a:r>
                      <a:r>
                        <a:rPr lang="fr-FR" sz="1050" kern="1200" baseline="0" dirty="0">
                          <a:solidFill>
                            <a:schemeClr val="dk1"/>
                          </a:solidFill>
                          <a:effectLst/>
                          <a:latin typeface="+mn-lt"/>
                          <a:ea typeface="+mn-ea"/>
                          <a:cs typeface="+mn-cs"/>
                          <a:hlinkClick r:id="rId2"/>
                        </a:rPr>
                        <a:t>https://www.itie-guinee.org/etat-financier-de-lagence-nationale-de-lamenagement-des-infrastructures-minieres-anaim-sau/</a:t>
                      </a:r>
                      <a:r>
                        <a:rPr lang="fr-FR" sz="1050" kern="1200" baseline="0" dirty="0">
                          <a:solidFill>
                            <a:schemeClr val="dk1"/>
                          </a:solidFill>
                          <a:effectLst/>
                          <a:latin typeface="+mn-lt"/>
                          <a:ea typeface="+mn-ea"/>
                          <a:cs typeface="+mn-cs"/>
                        </a:rPr>
                        <a:t> </a:t>
                      </a:r>
                    </a:p>
                    <a:p>
                      <a:pPr marL="0" algn="l" defTabSz="914400" rtl="0" eaLnBrk="1" latinLnBrk="0" hangingPunct="1">
                        <a:lnSpc>
                          <a:spcPct val="107000"/>
                        </a:lnSpc>
                        <a:spcAft>
                          <a:spcPts val="800"/>
                        </a:spcAft>
                      </a:pPr>
                      <a:r>
                        <a:rPr lang="fr-FR" sz="1050" kern="1200" baseline="0" dirty="0">
                          <a:solidFill>
                            <a:schemeClr val="dk1"/>
                          </a:solidFill>
                          <a:effectLst/>
                          <a:latin typeface="+mn-lt"/>
                          <a:ea typeface="+mn-ea"/>
                          <a:cs typeface="+mn-cs"/>
                        </a:rPr>
                        <a:t>L’ONAP et la SOGUIPAMI publient régulièrement leurs états financiers sur leurs propres sites Web.</a:t>
                      </a:r>
                    </a:p>
                    <a:p>
                      <a:pPr marL="0" algn="l" defTabSz="914400" rtl="0" eaLnBrk="1" latinLnBrk="0" hangingPunct="1">
                        <a:lnSpc>
                          <a:spcPct val="107000"/>
                        </a:lnSpc>
                        <a:spcAft>
                          <a:spcPts val="800"/>
                        </a:spcAft>
                      </a:pPr>
                      <a:endParaRPr lang="fr-FR" sz="1050" kern="1200" baseline="0" dirty="0">
                        <a:solidFill>
                          <a:schemeClr val="dk1"/>
                        </a:solidFill>
                        <a:effectLst/>
                        <a:latin typeface="+mn-lt"/>
                        <a:ea typeface="+mn-ea"/>
                        <a:cs typeface="+mn-cs"/>
                      </a:endParaRPr>
                    </a:p>
                    <a:p>
                      <a:pPr marL="0" marR="0" indent="0" algn="l" defTabSz="914400" rtl="0" eaLnBrk="1" fontAlgn="auto" latinLnBrk="0" hangingPunct="1">
                        <a:lnSpc>
                          <a:spcPct val="107000"/>
                        </a:lnSpc>
                        <a:spcBef>
                          <a:spcPts val="0"/>
                        </a:spcBef>
                        <a:spcAft>
                          <a:spcPts val="800"/>
                        </a:spcAft>
                        <a:buClrTx/>
                        <a:buSzTx/>
                        <a:buFontTx/>
                        <a:buNone/>
                        <a:tabLst/>
                        <a:defRPr/>
                      </a:pPr>
                      <a:r>
                        <a:rPr lang="fr-FR" sz="1050" kern="1200" baseline="0" dirty="0">
                          <a:solidFill>
                            <a:schemeClr val="dk1"/>
                          </a:solidFill>
                          <a:effectLst/>
                          <a:latin typeface="+mn-lt"/>
                          <a:ea typeface="+mn-ea"/>
                          <a:cs typeface="+mn-cs"/>
                        </a:rPr>
                        <a:t>« </a:t>
                      </a:r>
                      <a:r>
                        <a:rPr lang="fr-FR" sz="1050" b="1" kern="1200" baseline="0" dirty="0">
                          <a:solidFill>
                            <a:srgbClr val="00B050"/>
                          </a:solidFill>
                          <a:effectLst/>
                          <a:latin typeface="+mn-lt"/>
                          <a:ea typeface="+mn-ea"/>
                          <a:cs typeface="+mn-cs"/>
                        </a:rPr>
                        <a:t>Mesure corrective satisfaite</a:t>
                      </a:r>
                      <a:r>
                        <a:rPr lang="fr-FR" sz="1050" kern="1200" baseline="0" dirty="0">
                          <a:solidFill>
                            <a:schemeClr val="dk1"/>
                          </a:solidFill>
                          <a:effectLst/>
                          <a:latin typeface="+mn-lt"/>
                          <a:ea typeface="+mn-ea"/>
                          <a:cs typeface="+mn-cs"/>
                        </a:rPr>
                        <a:t> »</a:t>
                      </a:r>
                    </a:p>
                    <a:p>
                      <a:pPr marL="0" algn="l" defTabSz="914400" rtl="0" eaLnBrk="1" latinLnBrk="0" hangingPunct="1">
                        <a:lnSpc>
                          <a:spcPct val="107000"/>
                        </a:lnSpc>
                        <a:spcAft>
                          <a:spcPts val="800"/>
                        </a:spcAft>
                      </a:pPr>
                      <a:endParaRPr lang="fr-FR" sz="1050" kern="1200" baseline="0" dirty="0">
                        <a:solidFill>
                          <a:schemeClr val="dk1"/>
                        </a:solidFill>
                        <a:effectLst/>
                        <a:latin typeface="+mn-lt"/>
                        <a:ea typeface="+mn-ea"/>
                        <a:cs typeface="+mn-cs"/>
                      </a:endParaRPr>
                    </a:p>
                  </a:txBody>
                  <a:tcPr marL="57079" marR="57079" marT="0" marB="0" anchor="ctr"/>
                </a:tc>
                <a:extLst>
                  <a:ext uri="{0D108BD9-81ED-4DB2-BD59-A6C34878D82A}">
                    <a16:rowId xmlns:a16="http://schemas.microsoft.com/office/drawing/2014/main" val="10001"/>
                  </a:ext>
                </a:extLst>
              </a:tr>
            </a:tbl>
          </a:graphicData>
        </a:graphic>
      </p:graphicFrame>
      <p:sp>
        <p:nvSpPr>
          <p:cNvPr id="6" name="Espace réservé du numéro de diapositive 5"/>
          <p:cNvSpPr>
            <a:spLocks noGrp="1"/>
          </p:cNvSpPr>
          <p:nvPr>
            <p:ph type="sldNum" sz="quarter" idx="12"/>
          </p:nvPr>
        </p:nvSpPr>
        <p:spPr/>
        <p:txBody>
          <a:bodyPr/>
          <a:lstStyle/>
          <a:p>
            <a:fld id="{7CFB1EDD-52FF-424B-9277-A04E92018261}" type="slidenum">
              <a:rPr lang="fr-FR" smtClean="0"/>
              <a:t>7</a:t>
            </a:fld>
            <a:endParaRPr lang="fr-FR"/>
          </a:p>
        </p:txBody>
      </p:sp>
    </p:spTree>
    <p:extLst>
      <p:ext uri="{BB962C8B-B14F-4D97-AF65-F5344CB8AC3E}">
        <p14:creationId xmlns:p14="http://schemas.microsoft.com/office/powerpoint/2010/main" val="171608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8085584" cy="648072"/>
          </a:xfrm>
          <a:effectLst>
            <a:outerShdw blurRad="50800" dist="38100" dir="2700000" algn="tl" rotWithShape="0">
              <a:prstClr val="black">
                <a:alpha val="40000"/>
              </a:prstClr>
            </a:outerShdw>
          </a:effectLst>
        </p:spPr>
        <p:txBody>
          <a:bodyPr>
            <a:normAutofit/>
          </a:bodyPr>
          <a:lstStyle/>
          <a:p>
            <a:r>
              <a:rPr lang="fr-FR" sz="2800" b="1" dirty="0"/>
              <a:t>Mesure corrective N°7 </a:t>
            </a:r>
            <a:r>
              <a:rPr lang="fr-FR" sz="1800" i="1" dirty="0">
                <a:solidFill>
                  <a:srgbClr val="00B0F0"/>
                </a:solidFill>
              </a:rPr>
              <a:t>« Exigence 7.3 »</a:t>
            </a:r>
            <a:endParaRPr lang="fr-FR" sz="18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452720572"/>
              </p:ext>
            </p:extLst>
          </p:nvPr>
        </p:nvGraphicFramePr>
        <p:xfrm>
          <a:off x="323528" y="908720"/>
          <a:ext cx="8640960" cy="5328592"/>
        </p:xfrm>
        <a:graphic>
          <a:graphicData uri="http://schemas.openxmlformats.org/drawingml/2006/table">
            <a:tbl>
              <a:tblPr firstRow="1" firstCol="1" bandRow="1">
                <a:tableStyleId>{5C22544A-7EE6-4342-B048-85BDC9FD1C3A}</a:tableStyleId>
              </a:tblPr>
              <a:tblGrid>
                <a:gridCol w="284943">
                  <a:extLst>
                    <a:ext uri="{9D8B030D-6E8A-4147-A177-3AD203B41FA5}">
                      <a16:colId xmlns:a16="http://schemas.microsoft.com/office/drawing/2014/main" val="20000"/>
                    </a:ext>
                  </a:extLst>
                </a:gridCol>
                <a:gridCol w="83184">
                  <a:extLst>
                    <a:ext uri="{9D8B030D-6E8A-4147-A177-3AD203B41FA5}">
                      <a16:colId xmlns:a16="http://schemas.microsoft.com/office/drawing/2014/main" val="20001"/>
                    </a:ext>
                  </a:extLst>
                </a:gridCol>
                <a:gridCol w="2464188">
                  <a:extLst>
                    <a:ext uri="{9D8B030D-6E8A-4147-A177-3AD203B41FA5}">
                      <a16:colId xmlns:a16="http://schemas.microsoft.com/office/drawing/2014/main" val="20002"/>
                    </a:ext>
                  </a:extLst>
                </a:gridCol>
                <a:gridCol w="1379846">
                  <a:extLst>
                    <a:ext uri="{9D8B030D-6E8A-4147-A177-3AD203B41FA5}">
                      <a16:colId xmlns:a16="http://schemas.microsoft.com/office/drawing/2014/main" val="20003"/>
                    </a:ext>
                  </a:extLst>
                </a:gridCol>
                <a:gridCol w="972415">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2448272">
                  <a:extLst>
                    <a:ext uri="{9D8B030D-6E8A-4147-A177-3AD203B41FA5}">
                      <a16:colId xmlns:a16="http://schemas.microsoft.com/office/drawing/2014/main" val="20006"/>
                    </a:ext>
                  </a:extLst>
                </a:gridCol>
              </a:tblGrid>
              <a:tr h="367435">
                <a:tc>
                  <a:txBody>
                    <a:bodyPr/>
                    <a:lstStyle/>
                    <a:p>
                      <a:pPr algn="ctr">
                        <a:lnSpc>
                          <a:spcPct val="107000"/>
                        </a:lnSpc>
                        <a:spcAft>
                          <a:spcPts val="800"/>
                        </a:spcAft>
                      </a:pPr>
                      <a:r>
                        <a:rPr lang="fr-FR" sz="1100" dirty="0">
                          <a:effectLst/>
                        </a:rPr>
                        <a:t>N°</a:t>
                      </a:r>
                      <a:endParaRPr lang="fr-FR" sz="1100" dirty="0">
                        <a:effectLst/>
                        <a:latin typeface="Calibri"/>
                        <a:ea typeface="Calibri"/>
                        <a:cs typeface="Times New Roman"/>
                      </a:endParaRPr>
                    </a:p>
                  </a:txBody>
                  <a:tcPr marL="57079" marR="57079" marT="0" marB="0" anchor="ctr"/>
                </a:tc>
                <a:tc gridSpan="2">
                  <a:txBody>
                    <a:bodyPr/>
                    <a:lstStyle/>
                    <a:p>
                      <a:pPr algn="ctr">
                        <a:lnSpc>
                          <a:spcPct val="107000"/>
                        </a:lnSpc>
                        <a:spcAft>
                          <a:spcPts val="800"/>
                        </a:spcAft>
                      </a:pPr>
                      <a:r>
                        <a:rPr lang="fr-FR" sz="1100">
                          <a:effectLst/>
                        </a:rPr>
                        <a:t>Mesures correctives</a:t>
                      </a:r>
                      <a:endParaRPr lang="fr-FR" sz="1100">
                        <a:effectLst/>
                        <a:latin typeface="Calibri"/>
                        <a:ea typeface="Calibri"/>
                        <a:cs typeface="Times New Roman"/>
                      </a:endParaRPr>
                    </a:p>
                  </a:txBody>
                  <a:tcPr marL="57079" marR="57079" marT="0" marB="0" anchor="ctr"/>
                </a:tc>
                <a:tc hMerge="1">
                  <a:txBody>
                    <a:bodyPr/>
                    <a:lstStyle/>
                    <a:p>
                      <a:endParaRPr lang="fr-FR"/>
                    </a:p>
                  </a:txBody>
                  <a:tcPr/>
                </a:tc>
                <a:tc>
                  <a:txBody>
                    <a:bodyPr/>
                    <a:lstStyle/>
                    <a:p>
                      <a:pPr algn="ctr">
                        <a:lnSpc>
                          <a:spcPct val="107000"/>
                        </a:lnSpc>
                        <a:spcAft>
                          <a:spcPts val="800"/>
                        </a:spcAft>
                      </a:pPr>
                      <a:r>
                        <a:rPr lang="fr-FR" sz="1100" dirty="0">
                          <a:effectLst/>
                        </a:rPr>
                        <a:t>Activités</a:t>
                      </a:r>
                      <a:endParaRPr lang="fr-FR" sz="1100" dirty="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a:effectLst/>
                        </a:rPr>
                        <a:t>Indicateurs</a:t>
                      </a:r>
                      <a:endParaRPr lang="fr-FR" sz="110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a:effectLst/>
                        </a:rPr>
                        <a:t>Responsable</a:t>
                      </a:r>
                      <a:endParaRPr lang="fr-FR" sz="1100">
                        <a:effectLst/>
                        <a:latin typeface="Calibri"/>
                        <a:ea typeface="Calibri"/>
                        <a:cs typeface="Times New Roman"/>
                      </a:endParaRPr>
                    </a:p>
                  </a:txBody>
                  <a:tcPr marL="57079" marR="57079" marT="0" marB="0" anchor="ctr"/>
                </a:tc>
                <a:tc>
                  <a:txBody>
                    <a:bodyPr/>
                    <a:lstStyle/>
                    <a:p>
                      <a:pPr algn="ctr">
                        <a:lnSpc>
                          <a:spcPct val="107000"/>
                        </a:lnSpc>
                        <a:spcAft>
                          <a:spcPts val="800"/>
                        </a:spcAft>
                      </a:pPr>
                      <a:r>
                        <a:rPr lang="fr-FR" sz="1100" dirty="0">
                          <a:effectLst/>
                        </a:rPr>
                        <a:t>Actions correctives</a:t>
                      </a:r>
                      <a:endParaRPr lang="fr-FR" sz="1100" dirty="0">
                        <a:effectLst/>
                        <a:latin typeface="Calibri"/>
                        <a:ea typeface="Calibri"/>
                        <a:cs typeface="Times New Roman"/>
                      </a:endParaRPr>
                    </a:p>
                  </a:txBody>
                  <a:tcPr marL="57079" marR="57079" marT="0" marB="0" anchor="ctr"/>
                </a:tc>
                <a:extLst>
                  <a:ext uri="{0D108BD9-81ED-4DB2-BD59-A6C34878D82A}">
                    <a16:rowId xmlns:a16="http://schemas.microsoft.com/office/drawing/2014/main" val="10000"/>
                  </a:ext>
                </a:extLst>
              </a:tr>
              <a:tr h="4961157">
                <a:tc gridSpan="2">
                  <a:txBody>
                    <a:bodyPr/>
                    <a:lstStyle/>
                    <a:p>
                      <a:pPr>
                        <a:lnSpc>
                          <a:spcPct val="107000"/>
                        </a:lnSpc>
                        <a:spcAft>
                          <a:spcPts val="800"/>
                        </a:spcAft>
                      </a:pPr>
                      <a:r>
                        <a:rPr lang="fr-FR" sz="800" dirty="0">
                          <a:effectLst/>
                        </a:rPr>
                        <a:t>7</a:t>
                      </a:r>
                      <a:endParaRPr lang="fr-FR" sz="900" dirty="0">
                        <a:effectLst/>
                        <a:latin typeface="Calibri"/>
                        <a:ea typeface="Calibri"/>
                        <a:cs typeface="Times New Roman"/>
                      </a:endParaRPr>
                    </a:p>
                  </a:txBody>
                  <a:tcPr marL="57079" marR="57079" marT="0" marB="0" anchor="ctr"/>
                </a:tc>
                <a:tc hMerge="1">
                  <a:txBody>
                    <a:bodyPr/>
                    <a:lstStyle/>
                    <a:p>
                      <a:endParaRPr lang="fr-FR"/>
                    </a:p>
                  </a:txBody>
                  <a:tcPr/>
                </a:tc>
                <a:tc>
                  <a:txBody>
                    <a:bodyPr/>
                    <a:lstStyle/>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Conformément à l’Exigence 7.3, la Guinée devra instaurer un mécanisme systématique et structuré pour mener un suivi des recommandations et y donner suite, en établissant clairement les délais et les responsabilités à cet effet. Le Groupe multipartite devra également faire preuve de plus d’initiative en formulant ses propres recommandations. En outre, il pourrait envisager d’inclure la Validation en tant que moyen de surveillance accrue de la mise en œuvre. Enfin, le Groupe multipartite pourrait envisager de confier au *Comité de Supervision le suivi des recommandations des précédents Rapports ITIE et processus de Validation afin d’assurer la pérennité et l’efficacité continue des canaux de suivi. </a:t>
                      </a:r>
                    </a:p>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 </a:t>
                      </a:r>
                    </a:p>
                  </a:txBody>
                  <a:tcPr marL="57079" marR="57079" marT="0" marB="0" anchor="ctr"/>
                </a:tc>
                <a:tc>
                  <a:txBody>
                    <a:bodyPr/>
                    <a:lstStyle/>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Instaurer un mécanisme systématique et structuré pour mener un suivi des recommandations et y donner suite, en établissant clairement les délais et les responsabilités à cet effet ;</a:t>
                      </a:r>
                    </a:p>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 </a:t>
                      </a:r>
                    </a:p>
                    <a:p>
                      <a:pPr marL="0" algn="l" rtl="0" eaLnBrk="1" latinLnBrk="0" hangingPunct="1">
                        <a:lnSpc>
                          <a:spcPct val="107000"/>
                        </a:lnSpc>
                        <a:spcBef>
                          <a:spcPts val="600"/>
                        </a:spcBef>
                        <a:spcAft>
                          <a:spcPts val="800"/>
                        </a:spcAft>
                      </a:pPr>
                      <a:r>
                        <a:rPr kumimoji="0" lang="fr-FR" sz="1050" kern="1200" dirty="0">
                          <a:solidFill>
                            <a:schemeClr val="dk1"/>
                          </a:solidFill>
                          <a:effectLst/>
                          <a:latin typeface="+mn-lt"/>
                          <a:ea typeface="+mn-ea"/>
                          <a:cs typeface="+mn-cs"/>
                        </a:rPr>
                        <a:t>Inclure la Validation en tant que moyen de surveillance accrue de la mise en œuvre et le suivi des recommandations des précédents Rapports ITIE</a:t>
                      </a:r>
                      <a:r>
                        <a:rPr lang="fr-FR" sz="900" dirty="0">
                          <a:effectLst/>
                        </a:rPr>
                        <a:t>.</a:t>
                      </a:r>
                      <a:endParaRPr lang="fr-FR" sz="900" dirty="0">
                        <a:effectLst/>
                        <a:latin typeface="Calibri"/>
                        <a:ea typeface="Calibri"/>
                        <a:cs typeface="Times New Roman"/>
                      </a:endParaRPr>
                    </a:p>
                  </a:txBody>
                  <a:tcPr marL="57079" marR="57079" marT="0" marB="0" anchor="ctr"/>
                </a:tc>
                <a:tc>
                  <a:txBody>
                    <a:bodyPr/>
                    <a:lstStyle/>
                    <a:p>
                      <a:pPr>
                        <a:lnSpc>
                          <a:spcPct val="107000"/>
                        </a:lnSpc>
                        <a:spcAft>
                          <a:spcPts val="800"/>
                        </a:spcAft>
                      </a:pPr>
                      <a:r>
                        <a:rPr lang="fr-FR" sz="1050" dirty="0">
                          <a:effectLst/>
                        </a:rPr>
                        <a:t>Le Plan de Suivi – Evaluation systématique et structurée de suivi des recommandations des précédents Rapports ITIE.</a:t>
                      </a:r>
                      <a:endParaRPr lang="fr-FR" sz="1050" dirty="0">
                        <a:effectLst/>
                        <a:latin typeface="Calibri"/>
                        <a:ea typeface="Calibri"/>
                        <a:cs typeface="Times New Roman"/>
                      </a:endParaRPr>
                    </a:p>
                  </a:txBody>
                  <a:tcPr marL="57079" marR="57079" marT="0" marB="0" anchor="ctr"/>
                </a:tc>
                <a:tc>
                  <a:txBody>
                    <a:bodyPr/>
                    <a:lstStyle/>
                    <a:p>
                      <a:pPr marL="193675">
                        <a:lnSpc>
                          <a:spcPct val="107000"/>
                        </a:lnSpc>
                        <a:spcAft>
                          <a:spcPts val="800"/>
                        </a:spcAft>
                      </a:pPr>
                      <a:r>
                        <a:rPr lang="fr-FR" sz="1050" dirty="0">
                          <a:effectLst/>
                        </a:rPr>
                        <a:t> </a:t>
                      </a:r>
                    </a:p>
                    <a:p>
                      <a:pPr>
                        <a:lnSpc>
                          <a:spcPct val="107000"/>
                        </a:lnSpc>
                        <a:spcAft>
                          <a:spcPts val="0"/>
                        </a:spcAft>
                      </a:pPr>
                      <a:r>
                        <a:rPr lang="fr-FR" sz="1050" dirty="0">
                          <a:effectLst/>
                        </a:rPr>
                        <a:t>Le Secrétariat Exécutif ;</a:t>
                      </a:r>
                    </a:p>
                    <a:p>
                      <a:pPr marL="193675">
                        <a:lnSpc>
                          <a:spcPct val="107000"/>
                        </a:lnSpc>
                        <a:spcAft>
                          <a:spcPts val="800"/>
                        </a:spcAft>
                      </a:pPr>
                      <a:r>
                        <a:rPr lang="fr-FR" sz="1050" dirty="0">
                          <a:effectLst/>
                        </a:rPr>
                        <a:t> </a:t>
                      </a:r>
                    </a:p>
                    <a:p>
                      <a:pPr>
                        <a:lnSpc>
                          <a:spcPct val="107000"/>
                        </a:lnSpc>
                        <a:spcAft>
                          <a:spcPts val="0"/>
                        </a:spcAft>
                      </a:pPr>
                      <a:r>
                        <a:rPr lang="fr-FR" sz="1050" dirty="0">
                          <a:effectLst/>
                        </a:rPr>
                        <a:t>Commission Suivi-Evaluation du GMP ;</a:t>
                      </a:r>
                    </a:p>
                    <a:p>
                      <a:pPr marL="193675">
                        <a:lnSpc>
                          <a:spcPct val="107000"/>
                        </a:lnSpc>
                        <a:spcAft>
                          <a:spcPts val="800"/>
                        </a:spcAft>
                      </a:pPr>
                      <a:r>
                        <a:rPr lang="fr-FR" sz="1050" dirty="0">
                          <a:effectLst/>
                        </a:rPr>
                        <a:t> </a:t>
                      </a:r>
                    </a:p>
                    <a:p>
                      <a:pPr>
                        <a:lnSpc>
                          <a:spcPct val="107000"/>
                        </a:lnSpc>
                        <a:spcAft>
                          <a:spcPts val="0"/>
                        </a:spcAft>
                      </a:pPr>
                      <a:r>
                        <a:rPr lang="fr-FR" sz="1050" dirty="0">
                          <a:effectLst/>
                        </a:rPr>
                        <a:t>Responsable Suivi – Evaluation au Secrétariat Exécutif de l’ITIE – Guinée.</a:t>
                      </a:r>
                      <a:endParaRPr lang="fr-FR" sz="1050" dirty="0">
                        <a:effectLst/>
                        <a:latin typeface="Calibri"/>
                        <a:ea typeface="Calibri"/>
                        <a:cs typeface="Times New Roman"/>
                      </a:endParaRPr>
                    </a:p>
                  </a:txBody>
                  <a:tcPr marL="57079" marR="57079" marT="0" marB="0" anchor="ctr"/>
                </a:tc>
                <a:tc>
                  <a:txBody>
                    <a:bodyPr/>
                    <a:lstStyle/>
                    <a:p>
                      <a:pPr marL="0" algn="l" rtl="0" eaLnBrk="1" latinLnBrk="0" hangingPunct="1">
                        <a:lnSpc>
                          <a:spcPct val="107000"/>
                        </a:lnSpc>
                        <a:spcAft>
                          <a:spcPts val="800"/>
                        </a:spcAft>
                      </a:pPr>
                      <a:r>
                        <a:rPr kumimoji="0" lang="fr-FR" sz="1050" kern="1200" dirty="0">
                          <a:solidFill>
                            <a:schemeClr val="dk1"/>
                          </a:solidFill>
                          <a:effectLst/>
                          <a:latin typeface="+mn-lt"/>
                          <a:ea typeface="+mn-ea"/>
                          <a:cs typeface="+mn-cs"/>
                        </a:rPr>
                        <a:t>Le C.P de l’ITIE – Guinée dispose d’une Commission Suivi – Evaluation  qui se charge du Suivi des recommandations </a:t>
                      </a:r>
                      <a:r>
                        <a:rPr kumimoji="0" lang="fr-FR" sz="1050" kern="1200" baseline="0" dirty="0">
                          <a:solidFill>
                            <a:schemeClr val="dk1"/>
                          </a:solidFill>
                          <a:effectLst/>
                          <a:latin typeface="+mn-lt"/>
                          <a:ea typeface="+mn-ea"/>
                          <a:cs typeface="+mn-cs"/>
                        </a:rPr>
                        <a:t> et le S.E a également un Responsable Suivi – Evaluation qui est le Rapporteur de la Commission Suivi – Evaluation.</a:t>
                      </a:r>
                    </a:p>
                    <a:p>
                      <a:pPr marL="0" algn="l" rtl="0" eaLnBrk="1" latinLnBrk="0" hangingPunct="1">
                        <a:lnSpc>
                          <a:spcPct val="107000"/>
                        </a:lnSpc>
                        <a:spcAft>
                          <a:spcPts val="800"/>
                        </a:spcAft>
                      </a:pPr>
                      <a:r>
                        <a:rPr kumimoji="0" lang="fr-FR" sz="1050" kern="1200" baseline="0" dirty="0">
                          <a:solidFill>
                            <a:schemeClr val="dk1"/>
                          </a:solidFill>
                          <a:effectLst/>
                          <a:latin typeface="+mn-lt"/>
                          <a:ea typeface="+mn-ea"/>
                          <a:cs typeface="+mn-cs"/>
                        </a:rPr>
                        <a:t>Voir dans le Rapport 2018 le niveau d’exécution des recommandations de l’A.I dans la section </a:t>
                      </a:r>
                      <a:r>
                        <a:rPr kumimoji="0" lang="fr-FR" sz="1050" kern="1200" baseline="0" dirty="0">
                          <a:solidFill>
                            <a:srgbClr val="FF0000"/>
                          </a:solidFill>
                          <a:effectLst/>
                          <a:latin typeface="+mn-lt"/>
                          <a:ea typeface="+mn-ea"/>
                          <a:cs typeface="+mn-cs"/>
                        </a:rPr>
                        <a:t>6.2 suivi des Recommandations des Rapport ITIE antérieurs</a:t>
                      </a:r>
                      <a:r>
                        <a:rPr kumimoji="0" lang="fr-FR" sz="1050" kern="1200" baseline="0" dirty="0">
                          <a:solidFill>
                            <a:schemeClr val="dk1"/>
                          </a:solidFill>
                          <a:effectLst/>
                          <a:latin typeface="+mn-lt"/>
                          <a:ea typeface="+mn-ea"/>
                          <a:cs typeface="+mn-cs"/>
                        </a:rPr>
                        <a:t> et la section </a:t>
                      </a:r>
                      <a:r>
                        <a:rPr kumimoji="0" lang="fr-FR" sz="1050" kern="1200" baseline="0" dirty="0">
                          <a:solidFill>
                            <a:srgbClr val="FF0000"/>
                          </a:solidFill>
                          <a:effectLst/>
                          <a:latin typeface="+mn-lt"/>
                          <a:ea typeface="+mn-ea"/>
                          <a:cs typeface="+mn-cs"/>
                        </a:rPr>
                        <a:t>6.3  suivi des Recommandations des Rapport ITIE 2018 </a:t>
                      </a:r>
                      <a:r>
                        <a:rPr kumimoji="0" lang="fr-FR" sz="1050" kern="1200" baseline="0" dirty="0">
                          <a:solidFill>
                            <a:schemeClr val="dk1"/>
                          </a:solidFill>
                          <a:effectLst/>
                          <a:latin typeface="+mn-lt"/>
                          <a:ea typeface="+mn-ea"/>
                          <a:cs typeface="+mn-cs"/>
                        </a:rPr>
                        <a:t>.</a:t>
                      </a:r>
                    </a:p>
                    <a:p>
                      <a:pPr marL="0" algn="l" rtl="0" eaLnBrk="1" latinLnBrk="0" hangingPunct="1">
                        <a:lnSpc>
                          <a:spcPct val="107000"/>
                        </a:lnSpc>
                        <a:spcAft>
                          <a:spcPts val="800"/>
                        </a:spcAft>
                      </a:pPr>
                      <a:r>
                        <a:rPr kumimoji="0" lang="fr-FR" sz="1050" kern="1200" baseline="0" dirty="0">
                          <a:solidFill>
                            <a:schemeClr val="dk1"/>
                          </a:solidFill>
                          <a:effectLst/>
                          <a:latin typeface="+mn-lt"/>
                          <a:ea typeface="+mn-ea"/>
                          <a:cs typeface="+mn-cs"/>
                        </a:rPr>
                        <a:t>Le présent rapport de suivi de l’exécution de la mise en œuvre des mesures correctives explique l’existence d’un mécanisme de suivi.</a:t>
                      </a:r>
                    </a:p>
                    <a:p>
                      <a:pPr marL="0" algn="l" rtl="0" eaLnBrk="1" latinLnBrk="0" hangingPunct="1">
                        <a:lnSpc>
                          <a:spcPct val="107000"/>
                        </a:lnSpc>
                        <a:spcAft>
                          <a:spcPts val="800"/>
                        </a:spcAft>
                      </a:pPr>
                      <a:r>
                        <a:rPr kumimoji="0" lang="fr-FR" sz="1050" kern="1200" baseline="0" dirty="0">
                          <a:solidFill>
                            <a:schemeClr val="dk1"/>
                          </a:solidFill>
                          <a:effectLst/>
                          <a:latin typeface="+mn-lt"/>
                          <a:ea typeface="+mn-ea"/>
                          <a:cs typeface="+mn-cs"/>
                        </a:rPr>
                        <a:t> </a:t>
                      </a:r>
                      <a:endParaRPr kumimoji="0" lang="fr-FR" sz="1050" kern="1200" dirty="0">
                        <a:solidFill>
                          <a:schemeClr val="dk1"/>
                        </a:solidFill>
                        <a:effectLst/>
                        <a:latin typeface="+mn-lt"/>
                        <a:ea typeface="+mn-ea"/>
                        <a:cs typeface="+mn-cs"/>
                      </a:endParaRPr>
                    </a:p>
                    <a:p>
                      <a:pPr marL="0" marR="0" indent="0" algn="l" defTabSz="914400" rtl="0" eaLnBrk="1" fontAlgn="auto" latinLnBrk="0" hangingPunct="1">
                        <a:lnSpc>
                          <a:spcPct val="107000"/>
                        </a:lnSpc>
                        <a:spcBef>
                          <a:spcPts val="0"/>
                        </a:spcBef>
                        <a:spcAft>
                          <a:spcPts val="800"/>
                        </a:spcAft>
                        <a:buClrTx/>
                        <a:buSzTx/>
                        <a:buFontTx/>
                        <a:buNone/>
                        <a:tabLst/>
                        <a:defRPr/>
                      </a:pPr>
                      <a:r>
                        <a:rPr lang="fr-FR" sz="1050" b="1" baseline="0" dirty="0">
                          <a:solidFill>
                            <a:srgbClr val="00B050"/>
                          </a:solidFill>
                          <a:effectLst/>
                        </a:rPr>
                        <a:t>« Mesure corrective satisfaite »</a:t>
                      </a:r>
                      <a:endParaRPr lang="fr-FR" sz="1050" b="1" dirty="0">
                        <a:solidFill>
                          <a:srgbClr val="00B050"/>
                        </a:solidFill>
                        <a:effectLst/>
                      </a:endParaRPr>
                    </a:p>
                    <a:p>
                      <a:pPr marL="0" algn="l" rtl="0" eaLnBrk="1" latinLnBrk="0" hangingPunct="1">
                        <a:lnSpc>
                          <a:spcPct val="107000"/>
                        </a:lnSpc>
                        <a:spcAft>
                          <a:spcPts val="800"/>
                        </a:spcAft>
                      </a:pPr>
                      <a:endParaRPr kumimoji="0" lang="fr-FR" sz="1050" kern="1200" dirty="0">
                        <a:solidFill>
                          <a:schemeClr val="dk1"/>
                        </a:solidFill>
                        <a:effectLst/>
                        <a:latin typeface="+mn-lt"/>
                        <a:ea typeface="+mn-ea"/>
                        <a:cs typeface="+mn-cs"/>
                      </a:endParaRPr>
                    </a:p>
                  </a:txBody>
                  <a:tcPr marL="57079" marR="57079" marT="0" marB="0" anchor="ctr"/>
                </a:tc>
                <a:extLst>
                  <a:ext uri="{0D108BD9-81ED-4DB2-BD59-A6C34878D82A}">
                    <a16:rowId xmlns:a16="http://schemas.microsoft.com/office/drawing/2014/main" val="10001"/>
                  </a:ext>
                </a:extLst>
              </a:tr>
            </a:tbl>
          </a:graphicData>
        </a:graphic>
      </p:graphicFrame>
      <p:sp>
        <p:nvSpPr>
          <p:cNvPr id="6" name="Espace réservé du numéro de diapositive 5"/>
          <p:cNvSpPr>
            <a:spLocks noGrp="1"/>
          </p:cNvSpPr>
          <p:nvPr>
            <p:ph type="sldNum" sz="quarter" idx="12"/>
          </p:nvPr>
        </p:nvSpPr>
        <p:spPr/>
        <p:txBody>
          <a:bodyPr/>
          <a:lstStyle/>
          <a:p>
            <a:fld id="{7CFB1EDD-52FF-424B-9277-A04E92018261}" type="slidenum">
              <a:rPr lang="fr-FR" smtClean="0"/>
              <a:t>8</a:t>
            </a:fld>
            <a:endParaRPr lang="fr-FR"/>
          </a:p>
        </p:txBody>
      </p:sp>
    </p:spTree>
    <p:extLst>
      <p:ext uri="{BB962C8B-B14F-4D97-AF65-F5344CB8AC3E}">
        <p14:creationId xmlns:p14="http://schemas.microsoft.com/office/powerpoint/2010/main" val="421523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229600" cy="720080"/>
          </a:xfrm>
          <a:effectLst>
            <a:outerShdw blurRad="50800" dist="38100" dir="2700000" algn="tl" rotWithShape="0">
              <a:prstClr val="black">
                <a:alpha val="40000"/>
              </a:prstClr>
            </a:outerShdw>
          </a:effectLst>
        </p:spPr>
        <p:txBody>
          <a:bodyPr>
            <a:normAutofit/>
          </a:bodyPr>
          <a:lstStyle/>
          <a:p>
            <a:r>
              <a:rPr lang="fr-FR" sz="3100" b="1" dirty="0"/>
              <a:t>Mesure corrective N°8 </a:t>
            </a:r>
            <a:r>
              <a:rPr lang="fr-FR" sz="2000" i="1" dirty="0">
                <a:solidFill>
                  <a:srgbClr val="00B0F0"/>
                </a:solidFill>
              </a:rPr>
              <a:t>« Exigence 7.4 »</a:t>
            </a:r>
            <a:endParaRPr lang="fr-FR" sz="2000"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560746666"/>
              </p:ext>
            </p:extLst>
          </p:nvPr>
        </p:nvGraphicFramePr>
        <p:xfrm>
          <a:off x="683568" y="1196752"/>
          <a:ext cx="8136904" cy="4804248"/>
        </p:xfrm>
        <a:graphic>
          <a:graphicData uri="http://schemas.openxmlformats.org/drawingml/2006/table">
            <a:tbl>
              <a:tblPr firstRow="1" firstCol="1" bandRow="1">
                <a:tableStyleId>{5C22544A-7EE6-4342-B048-85BDC9FD1C3A}</a:tableStyleId>
              </a:tblPr>
              <a:tblGrid>
                <a:gridCol w="298936">
                  <a:extLst>
                    <a:ext uri="{9D8B030D-6E8A-4147-A177-3AD203B41FA5}">
                      <a16:colId xmlns:a16="http://schemas.microsoft.com/office/drawing/2014/main" val="20000"/>
                    </a:ext>
                  </a:extLst>
                </a:gridCol>
                <a:gridCol w="2406060">
                  <a:extLst>
                    <a:ext uri="{9D8B030D-6E8A-4147-A177-3AD203B41FA5}">
                      <a16:colId xmlns:a16="http://schemas.microsoft.com/office/drawing/2014/main" val="20001"/>
                    </a:ext>
                  </a:extLst>
                </a:gridCol>
                <a:gridCol w="1217248">
                  <a:extLst>
                    <a:ext uri="{9D8B030D-6E8A-4147-A177-3AD203B41FA5}">
                      <a16:colId xmlns:a16="http://schemas.microsoft.com/office/drawing/2014/main" val="20002"/>
                    </a:ext>
                  </a:extLst>
                </a:gridCol>
                <a:gridCol w="879124">
                  <a:extLst>
                    <a:ext uri="{9D8B030D-6E8A-4147-A177-3AD203B41FA5}">
                      <a16:colId xmlns:a16="http://schemas.microsoft.com/office/drawing/2014/main" val="20003"/>
                    </a:ext>
                  </a:extLst>
                </a:gridCol>
                <a:gridCol w="887264">
                  <a:extLst>
                    <a:ext uri="{9D8B030D-6E8A-4147-A177-3AD203B41FA5}">
                      <a16:colId xmlns:a16="http://schemas.microsoft.com/office/drawing/2014/main" val="20004"/>
                    </a:ext>
                  </a:extLst>
                </a:gridCol>
                <a:gridCol w="2448272">
                  <a:extLst>
                    <a:ext uri="{9D8B030D-6E8A-4147-A177-3AD203B41FA5}">
                      <a16:colId xmlns:a16="http://schemas.microsoft.com/office/drawing/2014/main" val="20005"/>
                    </a:ext>
                  </a:extLst>
                </a:gridCol>
              </a:tblGrid>
              <a:tr h="229968">
                <a:tc>
                  <a:txBody>
                    <a:bodyPr/>
                    <a:lstStyle/>
                    <a:p>
                      <a:pPr algn="ctr">
                        <a:lnSpc>
                          <a:spcPct val="107000"/>
                        </a:lnSpc>
                        <a:spcAft>
                          <a:spcPts val="800"/>
                        </a:spcAft>
                      </a:pPr>
                      <a:r>
                        <a:rPr lang="fr-FR" sz="1100" dirty="0">
                          <a:effectLst/>
                        </a:rPr>
                        <a:t>N°</a:t>
                      </a:r>
                      <a:endParaRPr lang="fr-FR" sz="1100" dirty="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a:effectLst/>
                        </a:rPr>
                        <a:t>Mesures correctives</a:t>
                      </a:r>
                      <a:endParaRPr lang="fr-FR" sz="110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a:effectLst/>
                        </a:rPr>
                        <a:t>Activités</a:t>
                      </a:r>
                      <a:endParaRPr lang="fr-FR" sz="110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a:effectLst/>
                        </a:rPr>
                        <a:t>Indicateurs</a:t>
                      </a:r>
                      <a:endParaRPr lang="fr-FR" sz="110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a:effectLst/>
                        </a:rPr>
                        <a:t>Responsable</a:t>
                      </a:r>
                      <a:endParaRPr lang="fr-FR" sz="1100">
                        <a:effectLst/>
                        <a:latin typeface="Calibri"/>
                        <a:ea typeface="Calibri"/>
                        <a:cs typeface="Times New Roman"/>
                      </a:endParaRPr>
                    </a:p>
                  </a:txBody>
                  <a:tcPr marL="57084" marR="57084" marT="0" marB="0" anchor="ctr"/>
                </a:tc>
                <a:tc>
                  <a:txBody>
                    <a:bodyPr/>
                    <a:lstStyle/>
                    <a:p>
                      <a:pPr algn="ctr">
                        <a:lnSpc>
                          <a:spcPct val="107000"/>
                        </a:lnSpc>
                        <a:spcAft>
                          <a:spcPts val="800"/>
                        </a:spcAft>
                      </a:pPr>
                      <a:r>
                        <a:rPr lang="fr-FR" sz="1100" dirty="0">
                          <a:effectLst/>
                        </a:rPr>
                        <a:t>Actions correctives</a:t>
                      </a:r>
                      <a:endParaRPr lang="fr-FR" sz="1100" dirty="0">
                        <a:effectLst/>
                        <a:latin typeface="Calibri"/>
                        <a:ea typeface="Calibri"/>
                        <a:cs typeface="Times New Roman"/>
                      </a:endParaRPr>
                    </a:p>
                  </a:txBody>
                  <a:tcPr marL="57084" marR="57084" marT="0" marB="0" anchor="ctr"/>
                </a:tc>
                <a:extLst>
                  <a:ext uri="{0D108BD9-81ED-4DB2-BD59-A6C34878D82A}">
                    <a16:rowId xmlns:a16="http://schemas.microsoft.com/office/drawing/2014/main" val="10000"/>
                  </a:ext>
                </a:extLst>
              </a:tr>
              <a:tr h="2802299">
                <a:tc>
                  <a:txBody>
                    <a:bodyPr/>
                    <a:lstStyle/>
                    <a:p>
                      <a:pPr>
                        <a:lnSpc>
                          <a:spcPct val="107000"/>
                        </a:lnSpc>
                        <a:spcAft>
                          <a:spcPts val="800"/>
                        </a:spcAft>
                      </a:pPr>
                      <a:r>
                        <a:rPr lang="fr-FR" sz="800" dirty="0">
                          <a:effectLst/>
                        </a:rPr>
                        <a:t>8</a:t>
                      </a:r>
                      <a:endParaRPr lang="fr-FR" sz="900" dirty="0">
                        <a:effectLst/>
                        <a:latin typeface="Calibri"/>
                        <a:ea typeface="Calibri"/>
                        <a:cs typeface="Times New Roman"/>
                      </a:endParaRPr>
                    </a:p>
                  </a:txBody>
                  <a:tcPr marL="57084" marR="57084" marT="0" marB="0" anchor="ctr"/>
                </a:tc>
                <a:tc>
                  <a:txBody>
                    <a:bodyPr/>
                    <a:lstStyle/>
                    <a:p>
                      <a:pPr>
                        <a:lnSpc>
                          <a:spcPct val="107000"/>
                        </a:lnSpc>
                        <a:spcAft>
                          <a:spcPts val="800"/>
                        </a:spcAft>
                      </a:pPr>
                      <a:r>
                        <a:rPr lang="fr-FR" sz="900" dirty="0">
                          <a:effectLst/>
                        </a:rPr>
                        <a:t> </a:t>
                      </a:r>
                    </a:p>
                    <a:p>
                      <a:pPr>
                        <a:lnSpc>
                          <a:spcPct val="107000"/>
                        </a:lnSpc>
                        <a:spcAft>
                          <a:spcPts val="800"/>
                        </a:spcAft>
                      </a:pPr>
                      <a:r>
                        <a:rPr lang="fr-FR" sz="1050" dirty="0">
                          <a:effectLst/>
                        </a:rPr>
                        <a:t>Conformément à l’Exigence 7.4, la Guinée devra envisager d’utiliser le rapport annuel d’avancement pour évaluer l’impact de l’ITIE, outre la description des produits et des résultats des activités du plan de travail. Le Groupe multipartite devra également mener une évaluation de l’impact en vue de recenser les possibilités d’accroître les incidences positives de la mise en œuvre de l’ITIE en Guinée. En outre, de plus amples efforts pourraient être déployés pour demander à l’ensemble des collèges de donner leur avis sur l’évaluation des résultats et de l’impact de la mise en œuvre de l’ITIE dans le cadre du rapport annuel d’avancement</a:t>
                      </a:r>
                      <a:r>
                        <a:rPr lang="fr-FR" sz="900" dirty="0">
                          <a:effectLst/>
                        </a:rPr>
                        <a:t>. </a:t>
                      </a:r>
                      <a:endParaRPr lang="fr-FR" sz="900" dirty="0">
                        <a:effectLst/>
                        <a:latin typeface="Calibri"/>
                        <a:ea typeface="Calibri"/>
                        <a:cs typeface="Times New Roman"/>
                      </a:endParaRPr>
                    </a:p>
                  </a:txBody>
                  <a:tcPr marL="57084" marR="57084" marT="0" marB="0" anchor="ctr"/>
                </a:tc>
                <a:tc>
                  <a:txBody>
                    <a:bodyPr/>
                    <a:lstStyle/>
                    <a:p>
                      <a:pPr>
                        <a:lnSpc>
                          <a:spcPct val="107000"/>
                        </a:lnSpc>
                        <a:spcAft>
                          <a:spcPts val="800"/>
                        </a:spcAft>
                      </a:pPr>
                      <a:r>
                        <a:rPr kumimoji="0" lang="fr-FR" sz="1050" kern="1200" dirty="0">
                          <a:solidFill>
                            <a:schemeClr val="dk1"/>
                          </a:solidFill>
                          <a:effectLst/>
                          <a:latin typeface="+mn-lt"/>
                          <a:ea typeface="+mn-ea"/>
                          <a:cs typeface="+mn-cs"/>
                        </a:rPr>
                        <a:t>Faire une étude d'impact sur la mise en œuvre de l'ITIE en Guinée.</a:t>
                      </a:r>
                    </a:p>
                  </a:txBody>
                  <a:tcPr marL="57084" marR="57084" marT="0" marB="0" anchor="ctr"/>
                </a:tc>
                <a:tc>
                  <a:txBody>
                    <a:bodyPr/>
                    <a:lstStyle/>
                    <a:p>
                      <a:pPr>
                        <a:lnSpc>
                          <a:spcPct val="107000"/>
                        </a:lnSpc>
                        <a:spcAft>
                          <a:spcPts val="800"/>
                        </a:spcAft>
                      </a:pPr>
                      <a:r>
                        <a:rPr lang="fr-FR" sz="1050" dirty="0">
                          <a:effectLst/>
                        </a:rPr>
                        <a:t>Le Rapport de l’étude d'impact sur la mise en œuvre de l'ITIE en Guinée.</a:t>
                      </a:r>
                      <a:endParaRPr lang="fr-FR" sz="1050" dirty="0">
                        <a:effectLst/>
                        <a:latin typeface="Calibri"/>
                        <a:ea typeface="Calibri"/>
                        <a:cs typeface="Times New Roman"/>
                      </a:endParaRPr>
                    </a:p>
                  </a:txBody>
                  <a:tcPr marL="57084" marR="57084" marT="0" marB="0" anchor="ctr"/>
                </a:tc>
                <a:tc>
                  <a:txBody>
                    <a:bodyPr/>
                    <a:lstStyle/>
                    <a:p>
                      <a:pPr marL="193675">
                        <a:lnSpc>
                          <a:spcPct val="107000"/>
                        </a:lnSpc>
                        <a:spcAft>
                          <a:spcPts val="800"/>
                        </a:spcAft>
                      </a:pPr>
                      <a:r>
                        <a:rPr lang="fr-FR" sz="1050" dirty="0">
                          <a:effectLst/>
                        </a:rPr>
                        <a:t> </a:t>
                      </a:r>
                    </a:p>
                    <a:p>
                      <a:pPr>
                        <a:lnSpc>
                          <a:spcPct val="107000"/>
                        </a:lnSpc>
                        <a:spcAft>
                          <a:spcPts val="0"/>
                        </a:spcAft>
                      </a:pPr>
                      <a:r>
                        <a:rPr lang="fr-FR" sz="1050" dirty="0">
                          <a:effectLst/>
                        </a:rPr>
                        <a:t>Le Secrétariat Exécutif ;</a:t>
                      </a:r>
                    </a:p>
                    <a:p>
                      <a:pPr marL="193675">
                        <a:lnSpc>
                          <a:spcPct val="107000"/>
                        </a:lnSpc>
                        <a:spcAft>
                          <a:spcPts val="800"/>
                        </a:spcAft>
                      </a:pPr>
                      <a:r>
                        <a:rPr lang="fr-FR" sz="1050" dirty="0">
                          <a:effectLst/>
                        </a:rPr>
                        <a:t> </a:t>
                      </a:r>
                    </a:p>
                    <a:p>
                      <a:pPr>
                        <a:lnSpc>
                          <a:spcPct val="107000"/>
                        </a:lnSpc>
                        <a:spcAft>
                          <a:spcPts val="0"/>
                        </a:spcAft>
                      </a:pPr>
                      <a:r>
                        <a:rPr lang="fr-FR" sz="1050" dirty="0">
                          <a:effectLst/>
                        </a:rPr>
                        <a:t>La GIZ</a:t>
                      </a:r>
                      <a:endParaRPr lang="fr-FR" sz="1050" dirty="0">
                        <a:effectLst/>
                        <a:latin typeface="Calibri"/>
                        <a:ea typeface="Calibri"/>
                        <a:cs typeface="Times New Roman"/>
                      </a:endParaRPr>
                    </a:p>
                  </a:txBody>
                  <a:tcPr marL="57084" marR="57084" marT="0" marB="0" anchor="ctr"/>
                </a:tc>
                <a:tc>
                  <a:txBody>
                    <a:bodyPr/>
                    <a:lstStyle/>
                    <a:p>
                      <a:pPr marL="0" algn="l" rtl="0" eaLnBrk="1" latinLnBrk="0" hangingPunct="1">
                        <a:lnSpc>
                          <a:spcPct val="107000"/>
                        </a:lnSpc>
                        <a:spcAft>
                          <a:spcPts val="0"/>
                        </a:spcAft>
                      </a:pPr>
                      <a:r>
                        <a:rPr kumimoji="0" lang="fr-FR" sz="1000" b="1" kern="1200" dirty="0">
                          <a:solidFill>
                            <a:schemeClr val="dk1"/>
                          </a:solidFill>
                          <a:effectLst/>
                          <a:latin typeface="+mn-lt"/>
                          <a:ea typeface="+mn-ea"/>
                          <a:cs typeface="+mn-cs"/>
                        </a:rPr>
                        <a:t>Evaluation de l’impact de l’ITIE :</a:t>
                      </a:r>
                      <a:r>
                        <a:rPr kumimoji="0" lang="fr-FR" sz="1000" kern="1200" dirty="0">
                          <a:solidFill>
                            <a:schemeClr val="dk1"/>
                          </a:solidFill>
                          <a:effectLst/>
                          <a:latin typeface="+mn-lt"/>
                          <a:ea typeface="+mn-ea"/>
                          <a:cs typeface="+mn-cs"/>
                        </a:rPr>
                        <a:t> les rapports annuels d’avancement prennent en compte, l’impact de l’ITIE et son  évaluation dans le cadre du suivi-évaluation .</a:t>
                      </a:r>
                    </a:p>
                    <a:p>
                      <a:pPr marL="0" algn="l" rtl="0" eaLnBrk="1" latinLnBrk="0" hangingPunct="1">
                        <a:lnSpc>
                          <a:spcPct val="107000"/>
                        </a:lnSpc>
                        <a:spcAft>
                          <a:spcPts val="0"/>
                        </a:spcAft>
                      </a:pPr>
                      <a:r>
                        <a:rPr kumimoji="0" lang="fr-FR" sz="1000" kern="1200" baseline="0" dirty="0">
                          <a:solidFill>
                            <a:schemeClr val="dk1"/>
                          </a:solidFill>
                          <a:effectLst/>
                          <a:latin typeface="+mn-lt"/>
                          <a:ea typeface="+mn-ea"/>
                          <a:cs typeface="+mn-cs"/>
                        </a:rPr>
                        <a:t>A la demande l’ITIE – Guinée, u</a:t>
                      </a:r>
                      <a:r>
                        <a:rPr kumimoji="0" lang="fr-FR" sz="1000" kern="1200" dirty="0">
                          <a:solidFill>
                            <a:schemeClr val="dk1"/>
                          </a:solidFill>
                          <a:effectLst/>
                          <a:latin typeface="+mn-lt"/>
                          <a:ea typeface="+mn-ea"/>
                          <a:cs typeface="+mn-cs"/>
                        </a:rPr>
                        <a:t>n consultant a été recruté avec l’appui de la GIZ pour faire l’étude d’impact de l’ITIE et le Suivi des recommandations des différents Rapports ITIE. Voir Rapport</a:t>
                      </a:r>
                    </a:p>
                    <a:p>
                      <a:pPr marL="0" marR="0" indent="0" algn="l" defTabSz="914400" rtl="0" eaLnBrk="1" fontAlgn="auto" latinLnBrk="0" hangingPunct="1">
                        <a:lnSpc>
                          <a:spcPct val="107000"/>
                        </a:lnSpc>
                        <a:spcBef>
                          <a:spcPts val="0"/>
                        </a:spcBef>
                        <a:spcAft>
                          <a:spcPts val="0"/>
                        </a:spcAft>
                        <a:buClrTx/>
                        <a:buSzTx/>
                        <a:buFontTx/>
                        <a:buNone/>
                        <a:tabLst/>
                        <a:defRPr/>
                      </a:pPr>
                      <a:r>
                        <a:rPr kumimoji="0" lang="fr-FR" sz="1000" kern="1200" dirty="0">
                          <a:solidFill>
                            <a:schemeClr val="dk1"/>
                          </a:solidFill>
                          <a:effectLst/>
                          <a:latin typeface="+mn-lt"/>
                          <a:ea typeface="+mn-ea"/>
                          <a:cs typeface="+mn-cs"/>
                        </a:rPr>
                        <a:t>Voir le Rapport annuel d’avancement ITIE – Guinée 2019 et 2020. Impact – Résultats. Lien</a:t>
                      </a:r>
                      <a:r>
                        <a:rPr kumimoji="0" lang="fr-FR" sz="1000" kern="1200" baseline="0" dirty="0">
                          <a:solidFill>
                            <a:schemeClr val="dk1"/>
                          </a:solidFill>
                          <a:effectLst/>
                          <a:latin typeface="+mn-lt"/>
                          <a:ea typeface="+mn-ea"/>
                          <a:cs typeface="+mn-cs"/>
                        </a:rPr>
                        <a:t> :   </a:t>
                      </a:r>
                      <a:endParaRPr kumimoji="0" lang="fr-FR" sz="1000" kern="1200" dirty="0">
                        <a:solidFill>
                          <a:schemeClr val="dk1"/>
                        </a:solidFill>
                        <a:effectLst/>
                        <a:latin typeface="+mn-lt"/>
                        <a:ea typeface="+mn-ea"/>
                        <a:cs typeface="+mn-cs"/>
                      </a:endParaRPr>
                    </a:p>
                    <a:p>
                      <a:pPr marL="0" algn="l" rtl="0" eaLnBrk="1" latinLnBrk="0" hangingPunct="1">
                        <a:lnSpc>
                          <a:spcPct val="107000"/>
                        </a:lnSpc>
                        <a:spcAft>
                          <a:spcPts val="0"/>
                        </a:spcAft>
                      </a:pPr>
                      <a:r>
                        <a:rPr kumimoji="0" lang="fr-FR" sz="1050" kern="1200" dirty="0">
                          <a:solidFill>
                            <a:schemeClr val="dk1"/>
                          </a:solidFill>
                          <a:effectLst/>
                          <a:latin typeface="+mn-lt"/>
                          <a:ea typeface="+mn-ea"/>
                          <a:cs typeface="+mn-cs"/>
                        </a:rPr>
                        <a:t>. </a:t>
                      </a:r>
                      <a:r>
                        <a:rPr kumimoji="0" lang="fr-FR" sz="900" kern="1200" dirty="0">
                          <a:solidFill>
                            <a:schemeClr val="dk1"/>
                          </a:solidFill>
                          <a:effectLst/>
                          <a:latin typeface="+mn-lt"/>
                          <a:ea typeface="+mn-ea"/>
                          <a:cs typeface="+mn-cs"/>
                          <a:hlinkClick r:id="rId2"/>
                        </a:rPr>
                        <a:t>https://www.itiedoc-guinee.org/document-archive/rapport-annuel-2019-davancement-itie-guineemai-2020/</a:t>
                      </a:r>
                      <a:r>
                        <a:rPr kumimoji="0" lang="fr-FR" sz="900" kern="1200" dirty="0">
                          <a:solidFill>
                            <a:schemeClr val="dk1"/>
                          </a:solidFill>
                          <a:effectLst/>
                          <a:latin typeface="+mn-lt"/>
                          <a:ea typeface="+mn-ea"/>
                          <a:cs typeface="+mn-cs"/>
                        </a:rPr>
                        <a:t> </a:t>
                      </a:r>
                    </a:p>
                    <a:p>
                      <a:pPr marL="0" marR="0" indent="0" algn="just" defTabSz="914400" rtl="0" eaLnBrk="1" fontAlgn="auto" latinLnBrk="0" hangingPunct="1">
                        <a:lnSpc>
                          <a:spcPct val="107000"/>
                        </a:lnSpc>
                        <a:spcBef>
                          <a:spcPts val="0"/>
                        </a:spcBef>
                        <a:spcAft>
                          <a:spcPts val="0"/>
                        </a:spcAft>
                        <a:buClrTx/>
                        <a:buSzTx/>
                        <a:buFontTx/>
                        <a:buNone/>
                        <a:tabLst/>
                        <a:defRPr/>
                      </a:pPr>
                      <a:r>
                        <a:rPr lang="fr-FR" sz="900" kern="1200" dirty="0">
                          <a:solidFill>
                            <a:schemeClr val="dk1"/>
                          </a:solidFill>
                          <a:effectLst/>
                          <a:latin typeface="+mn-lt"/>
                          <a:ea typeface="+mn-ea"/>
                          <a:cs typeface="+mn-cs"/>
                          <a:hlinkClick r:id="rId3"/>
                        </a:rPr>
                        <a:t>-https://www.itiedoc-guinee.org/document-archive/rapport-annuel-davancement-2020-de-litie-guinee-c-p-itie-guinee-juin-2021/</a:t>
                      </a:r>
                      <a:endParaRPr lang="fr-FR" sz="900" kern="1200" dirty="0">
                        <a:solidFill>
                          <a:schemeClr val="dk1"/>
                        </a:solidFill>
                        <a:effectLst/>
                        <a:latin typeface="+mn-lt"/>
                        <a:ea typeface="+mn-ea"/>
                        <a:cs typeface="+mn-cs"/>
                      </a:endParaRPr>
                    </a:p>
                    <a:p>
                      <a:pPr marL="0" marR="0" indent="0" algn="just" defTabSz="914400" rtl="0" eaLnBrk="1" fontAlgn="auto" latinLnBrk="0" hangingPunct="1">
                        <a:lnSpc>
                          <a:spcPct val="107000"/>
                        </a:lnSpc>
                        <a:spcBef>
                          <a:spcPts val="0"/>
                        </a:spcBef>
                        <a:spcAft>
                          <a:spcPts val="0"/>
                        </a:spcAft>
                        <a:buClrTx/>
                        <a:buSzTx/>
                        <a:buFontTx/>
                        <a:buNone/>
                        <a:tabLst/>
                        <a:defRPr/>
                      </a:pPr>
                      <a:r>
                        <a:rPr lang="fr-FR" sz="900" kern="1200" dirty="0">
                          <a:solidFill>
                            <a:schemeClr val="dk1"/>
                          </a:solidFill>
                          <a:effectLst/>
                          <a:latin typeface="+mn-lt"/>
                          <a:ea typeface="+mn-ea"/>
                          <a:cs typeface="+mn-cs"/>
                          <a:hlinkClick r:id="rId4"/>
                        </a:rPr>
                        <a:t>-https://www.itiedoc-guinee.org/document-archive/impact-de-litie-en-guinee-s-e-itie-guineejuin-2021/</a:t>
                      </a:r>
                      <a:endParaRPr lang="fr-FR" sz="900" kern="1200" dirty="0">
                        <a:solidFill>
                          <a:schemeClr val="dk1"/>
                        </a:solidFill>
                        <a:effectLst/>
                        <a:latin typeface="+mn-lt"/>
                        <a:ea typeface="+mn-ea"/>
                        <a:cs typeface="+mn-cs"/>
                      </a:endParaRPr>
                    </a:p>
                    <a:p>
                      <a:pPr marL="0" marR="0" indent="0" algn="just" defTabSz="914400" rtl="0" eaLnBrk="1" fontAlgn="auto" latinLnBrk="0" hangingPunct="1">
                        <a:lnSpc>
                          <a:spcPct val="107000"/>
                        </a:lnSpc>
                        <a:spcBef>
                          <a:spcPts val="0"/>
                        </a:spcBef>
                        <a:spcAft>
                          <a:spcPts val="0"/>
                        </a:spcAft>
                        <a:buClrTx/>
                        <a:buSzTx/>
                        <a:buFontTx/>
                        <a:buNone/>
                        <a:tabLst/>
                        <a:defRPr/>
                      </a:pPr>
                      <a:endParaRPr lang="fr-FR" sz="1050" kern="1200" dirty="0">
                        <a:solidFill>
                          <a:schemeClr val="dk1"/>
                        </a:solidFill>
                        <a:effectLst/>
                        <a:latin typeface="+mn-lt"/>
                        <a:ea typeface="+mn-ea"/>
                        <a:cs typeface="+mn-cs"/>
                      </a:endParaRPr>
                    </a:p>
                    <a:p>
                      <a:pPr algn="just">
                        <a:lnSpc>
                          <a:spcPct val="107000"/>
                        </a:lnSpc>
                        <a:spcAft>
                          <a:spcPts val="0"/>
                        </a:spcAft>
                      </a:pPr>
                      <a:r>
                        <a:rPr lang="fr-FR" sz="1050" b="1" dirty="0">
                          <a:solidFill>
                            <a:srgbClr val="00B050"/>
                          </a:solidFill>
                          <a:effectLst/>
                          <a:latin typeface="Calibri"/>
                          <a:ea typeface="Calibri"/>
                          <a:cs typeface="Times New Roman"/>
                        </a:rPr>
                        <a:t>« Mesure corrective satisfaite »</a:t>
                      </a:r>
                    </a:p>
                  </a:txBody>
                  <a:tcPr marL="57084" marR="57084" marT="0" marB="0" anchor="ctr"/>
                </a:tc>
                <a:extLst>
                  <a:ext uri="{0D108BD9-81ED-4DB2-BD59-A6C34878D82A}">
                    <a16:rowId xmlns:a16="http://schemas.microsoft.com/office/drawing/2014/main" val="10001"/>
                  </a:ext>
                </a:extLst>
              </a:tr>
              <a:tr h="937508">
                <a:tc>
                  <a:txBody>
                    <a:bodyPr/>
                    <a:lstStyle/>
                    <a:p>
                      <a:pPr>
                        <a:lnSpc>
                          <a:spcPct val="107000"/>
                        </a:lnSpc>
                        <a:spcAft>
                          <a:spcPts val="800"/>
                        </a:spcAft>
                      </a:pPr>
                      <a:endParaRPr lang="fr-FR" sz="900" dirty="0">
                        <a:effectLst/>
                        <a:latin typeface="Calibri"/>
                        <a:ea typeface="Calibri"/>
                        <a:cs typeface="Times New Roman"/>
                      </a:endParaRPr>
                    </a:p>
                  </a:txBody>
                  <a:tcPr marL="57084" marR="57084" marT="0" marB="0" anchor="ctr"/>
                </a:tc>
                <a:tc gridSpan="3">
                  <a:txBody>
                    <a:bodyPr/>
                    <a:lstStyle/>
                    <a:p>
                      <a:pPr>
                        <a:lnSpc>
                          <a:spcPct val="107000"/>
                        </a:lnSpc>
                        <a:spcAft>
                          <a:spcPts val="800"/>
                        </a:spcAft>
                      </a:pPr>
                      <a:r>
                        <a:rPr lang="fr-FR" sz="1400" b="1" i="1" dirty="0">
                          <a:effectLst/>
                          <a:latin typeface="Calibri"/>
                          <a:ea typeface="Calibri"/>
                          <a:cs typeface="Times New Roman"/>
                        </a:rPr>
                        <a:t>Le Responsable Suivi - Evaluation</a:t>
                      </a:r>
                    </a:p>
                  </a:txBody>
                  <a:tcPr marL="57084" marR="57084" marT="0" marB="0" anchor="ctr"/>
                </a:tc>
                <a:tc hMerge="1">
                  <a:txBody>
                    <a:bodyPr/>
                    <a:lstStyle/>
                    <a:p>
                      <a:pPr>
                        <a:lnSpc>
                          <a:spcPct val="107000"/>
                        </a:lnSpc>
                        <a:spcAft>
                          <a:spcPts val="800"/>
                        </a:spcAft>
                      </a:pPr>
                      <a:endParaRPr kumimoji="0" lang="fr-FR" sz="1050" kern="1200" dirty="0">
                        <a:solidFill>
                          <a:schemeClr val="dk1"/>
                        </a:solidFill>
                        <a:effectLst/>
                        <a:latin typeface="+mn-lt"/>
                        <a:ea typeface="+mn-ea"/>
                        <a:cs typeface="+mn-cs"/>
                      </a:endParaRPr>
                    </a:p>
                  </a:txBody>
                  <a:tcPr marL="57084" marR="57084" marT="0" marB="0" anchor="ctr"/>
                </a:tc>
                <a:tc hMerge="1">
                  <a:txBody>
                    <a:bodyPr/>
                    <a:lstStyle/>
                    <a:p>
                      <a:pPr>
                        <a:lnSpc>
                          <a:spcPct val="107000"/>
                        </a:lnSpc>
                        <a:spcAft>
                          <a:spcPts val="800"/>
                        </a:spcAft>
                      </a:pPr>
                      <a:endParaRPr lang="fr-FR" sz="900" dirty="0">
                        <a:effectLst/>
                        <a:latin typeface="Calibri"/>
                        <a:ea typeface="Calibri"/>
                        <a:cs typeface="Times New Roman"/>
                      </a:endParaRPr>
                    </a:p>
                  </a:txBody>
                  <a:tcPr marL="57084" marR="57084" marT="0" marB="0" anchor="ctr"/>
                </a:tc>
                <a:tc>
                  <a:txBody>
                    <a:bodyPr/>
                    <a:lstStyle/>
                    <a:p>
                      <a:pPr>
                        <a:lnSpc>
                          <a:spcPct val="107000"/>
                        </a:lnSpc>
                        <a:spcAft>
                          <a:spcPts val="0"/>
                        </a:spcAft>
                      </a:pPr>
                      <a:endParaRPr lang="fr-FR" sz="900" dirty="0">
                        <a:effectLst/>
                        <a:latin typeface="Calibri"/>
                        <a:ea typeface="Calibri"/>
                        <a:cs typeface="Times New Roman"/>
                      </a:endParaRPr>
                    </a:p>
                  </a:txBody>
                  <a:tcPr marL="57084" marR="57084" marT="0" marB="0" anchor="ctr"/>
                </a:tc>
                <a:tc>
                  <a:txBody>
                    <a:bodyPr/>
                    <a:lstStyle/>
                    <a:p>
                      <a:pPr algn="just">
                        <a:lnSpc>
                          <a:spcPct val="107000"/>
                        </a:lnSpc>
                        <a:spcAft>
                          <a:spcPts val="800"/>
                        </a:spcAft>
                      </a:pPr>
                      <a:r>
                        <a:rPr lang="fr-FR" sz="1200" b="1" i="1" dirty="0">
                          <a:effectLst/>
                          <a:latin typeface="Calibri"/>
                          <a:ea typeface="Calibri"/>
                          <a:cs typeface="Times New Roman"/>
                        </a:rPr>
                        <a:t>Le 13/ 09 / 2021</a:t>
                      </a:r>
                    </a:p>
                  </a:txBody>
                  <a:tcPr marL="57084" marR="57084" marT="0" marB="0" anchor="ctr"/>
                </a:tc>
                <a:extLst>
                  <a:ext uri="{0D108BD9-81ED-4DB2-BD59-A6C34878D82A}">
                    <a16:rowId xmlns:a16="http://schemas.microsoft.com/office/drawing/2014/main" val="10002"/>
                  </a:ext>
                </a:extLst>
              </a:tr>
            </a:tbl>
          </a:graphicData>
        </a:graphic>
      </p:graphicFrame>
      <p:sp>
        <p:nvSpPr>
          <p:cNvPr id="8" name="Espace réservé du numéro de diapositive 7"/>
          <p:cNvSpPr>
            <a:spLocks noGrp="1"/>
          </p:cNvSpPr>
          <p:nvPr>
            <p:ph type="sldNum" sz="quarter" idx="12"/>
          </p:nvPr>
        </p:nvSpPr>
        <p:spPr/>
        <p:txBody>
          <a:bodyPr/>
          <a:lstStyle/>
          <a:p>
            <a:fld id="{7CFB1EDD-52FF-424B-9277-A04E92018261}" type="slidenum">
              <a:rPr lang="fr-FR" smtClean="0"/>
              <a:t>9</a:t>
            </a:fld>
            <a:endParaRPr lang="fr-FR"/>
          </a:p>
        </p:txBody>
      </p:sp>
    </p:spTree>
    <p:extLst>
      <p:ext uri="{BB962C8B-B14F-4D97-AF65-F5344CB8AC3E}">
        <p14:creationId xmlns:p14="http://schemas.microsoft.com/office/powerpoint/2010/main" val="409781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1354</TotalTime>
  <Words>1075</Words>
  <Application>Microsoft Office PowerPoint</Application>
  <PresentationFormat>Affichage à l'écran (4:3)</PresentationFormat>
  <Paragraphs>235</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 Evaluation du plan d’action de la mise en œuvre des mesures correctives post-validation </vt:lpstr>
      <vt:lpstr>Mesure corrective N°1 « Exigence 1.2 et Exigence 8.3. c.I »</vt:lpstr>
      <vt:lpstr>Mesure corrective N°2« Exigence 1.4b»</vt:lpstr>
      <vt:lpstr>Mesure corrective N°3« Exigence 2.2 »</vt:lpstr>
      <vt:lpstr>Mesure corrective N°4 « Exigence 4.3 »</vt:lpstr>
      <vt:lpstr>Mesure corrective N°5 « Exigence 4.6 »</vt:lpstr>
      <vt:lpstr>Mesure corrective N°6 « Exigence 6.2 »</vt:lpstr>
      <vt:lpstr>Mesure corrective N°7 « Exigence 7.3 »</vt:lpstr>
      <vt:lpstr>Mesure corrective N°8 « Exigence 7.4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du plan d’action de la mise en œuvre des mesures correctives post-validation</dc:title>
  <dc:creator>René-Maurice Sylla</dc:creator>
  <cp:lastModifiedBy>Ahmed Sékou K Diaby</cp:lastModifiedBy>
  <cp:revision>79</cp:revision>
  <cp:lastPrinted>2021-09-27T15:13:34Z</cp:lastPrinted>
  <dcterms:created xsi:type="dcterms:W3CDTF">2020-11-09T10:32:23Z</dcterms:created>
  <dcterms:modified xsi:type="dcterms:W3CDTF">2021-09-29T07:55:00Z</dcterms:modified>
</cp:coreProperties>
</file>