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3"/>
  </p:notesMasterIdLst>
  <p:sldIdLst>
    <p:sldId id="256" r:id="rId2"/>
    <p:sldId id="283" r:id="rId3"/>
    <p:sldId id="291" r:id="rId4"/>
    <p:sldId id="284" r:id="rId5"/>
    <p:sldId id="285" r:id="rId6"/>
    <p:sldId id="257" r:id="rId7"/>
    <p:sldId id="258" r:id="rId8"/>
    <p:sldId id="259" r:id="rId9"/>
    <p:sldId id="260" r:id="rId10"/>
    <p:sldId id="261" r:id="rId11"/>
    <p:sldId id="286" r:id="rId12"/>
    <p:sldId id="287" r:id="rId13"/>
    <p:sldId id="288" r:id="rId14"/>
    <p:sldId id="290" r:id="rId15"/>
    <p:sldId id="289" r:id="rId16"/>
    <p:sldId id="262" r:id="rId17"/>
    <p:sldId id="263" r:id="rId18"/>
    <p:sldId id="292" r:id="rId19"/>
    <p:sldId id="282" r:id="rId20"/>
    <p:sldId id="266" r:id="rId21"/>
    <p:sldId id="267" r:id="rId22"/>
    <p:sldId id="273" r:id="rId23"/>
    <p:sldId id="293" r:id="rId24"/>
    <p:sldId id="296" r:id="rId25"/>
    <p:sldId id="294" r:id="rId26"/>
    <p:sldId id="295" r:id="rId27"/>
    <p:sldId id="278" r:id="rId28"/>
    <p:sldId id="280" r:id="rId29"/>
    <p:sldId id="309" r:id="rId30"/>
    <p:sldId id="308" r:id="rId31"/>
    <p:sldId id="301" r:id="rId32"/>
    <p:sldId id="302" r:id="rId33"/>
    <p:sldId id="303" r:id="rId34"/>
    <p:sldId id="304" r:id="rId35"/>
    <p:sldId id="310" r:id="rId36"/>
    <p:sldId id="311" r:id="rId37"/>
    <p:sldId id="279" r:id="rId38"/>
    <p:sldId id="297" r:id="rId39"/>
    <p:sldId id="298" r:id="rId40"/>
    <p:sldId id="299" r:id="rId41"/>
    <p:sldId id="306" r:id="rId42"/>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40" autoAdjust="0"/>
    <p:restoredTop sz="95627" autoAdjust="0"/>
  </p:normalViewPr>
  <p:slideViewPr>
    <p:cSldViewPr snapToGrid="0">
      <p:cViewPr varScale="1">
        <p:scale>
          <a:sx n="70" d="100"/>
          <a:sy n="70"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fr-FR"/>
          </a:p>
        </p:txBody>
      </p:sp>
      <p:sp>
        <p:nvSpPr>
          <p:cNvPr id="3" name="Espace réservé de la date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80FD920A-C113-438C-99FA-3C17D6173E04}" type="datetimeFigureOut">
              <a:rPr lang="fr-FR" smtClean="0"/>
              <a:t>20/03/2018</a:t>
            </a:fld>
            <a:endParaRPr lang="fr-FR"/>
          </a:p>
        </p:txBody>
      </p:sp>
      <p:sp>
        <p:nvSpPr>
          <p:cNvPr id="4" name="Espace réservé de l'image des diapositives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fr-FR"/>
          </a:p>
        </p:txBody>
      </p:sp>
      <p:sp>
        <p:nvSpPr>
          <p:cNvPr id="5" name="Espace réservé des commentaires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6BD64BAE-CCC2-44A2-A18A-6C31DAED33D9}" type="slidenum">
              <a:rPr lang="fr-FR" smtClean="0"/>
              <a:t>‹N°›</a:t>
            </a:fld>
            <a:endParaRPr lang="fr-FR"/>
          </a:p>
        </p:txBody>
      </p:sp>
    </p:spTree>
    <p:extLst>
      <p:ext uri="{BB962C8B-B14F-4D97-AF65-F5344CB8AC3E}">
        <p14:creationId xmlns:p14="http://schemas.microsoft.com/office/powerpoint/2010/main" val="1707821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8391" y="2118784"/>
            <a:ext cx="8779933" cy="1646302"/>
          </a:xfrm>
        </p:spPr>
        <p:txBody>
          <a:bodyPr/>
          <a:lstStyle/>
          <a:p>
            <a:r>
              <a:rPr lang="en-US" sz="4400" b="1" dirty="0" smtClean="0"/>
              <a:t>RAPPORTS ITIE 2014 ET 2015</a:t>
            </a:r>
            <a:endParaRPr lang="fr-FR" sz="4400" b="1" dirty="0"/>
          </a:p>
        </p:txBody>
      </p:sp>
      <p:sp>
        <p:nvSpPr>
          <p:cNvPr id="3" name="Sous-titre 2"/>
          <p:cNvSpPr>
            <a:spLocks noGrp="1"/>
          </p:cNvSpPr>
          <p:nvPr>
            <p:ph type="subTitle" idx="1"/>
          </p:nvPr>
        </p:nvSpPr>
        <p:spPr/>
        <p:txBody>
          <a:bodyPr>
            <a:normAutofit/>
          </a:bodyPr>
          <a:lstStyle/>
          <a:p>
            <a:pPr algn="ctr"/>
            <a:r>
              <a:rPr lang="en-US" sz="4000" dirty="0" smtClean="0"/>
              <a:t>RESUMES</a:t>
            </a:r>
            <a:endParaRPr lang="fr-FR" sz="4000" dirty="0"/>
          </a:p>
        </p:txBody>
      </p:sp>
    </p:spTree>
    <p:extLst>
      <p:ext uri="{BB962C8B-B14F-4D97-AF65-F5344CB8AC3E}">
        <p14:creationId xmlns:p14="http://schemas.microsoft.com/office/powerpoint/2010/main" val="1672500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Périmètre des Rapports ITIE 2014 et 2015 (suite)</a:t>
            </a:r>
          </a:p>
        </p:txBody>
      </p:sp>
      <p:sp>
        <p:nvSpPr>
          <p:cNvPr id="3" name="Espace réservé du contenu 2"/>
          <p:cNvSpPr>
            <a:spLocks noGrp="1"/>
          </p:cNvSpPr>
          <p:nvPr>
            <p:ph idx="1"/>
          </p:nvPr>
        </p:nvSpPr>
        <p:spPr>
          <a:xfrm>
            <a:off x="518746" y="1740877"/>
            <a:ext cx="8755256" cy="4300485"/>
          </a:xfrm>
        </p:spPr>
        <p:txBody>
          <a:bodyPr>
            <a:normAutofit/>
          </a:bodyPr>
          <a:lstStyle/>
          <a:p>
            <a:pPr lvl="1" fontAlgn="base"/>
            <a:endParaRPr lang="fr-FR" dirty="0"/>
          </a:p>
          <a:p>
            <a:pPr lvl="1" fontAlgn="base"/>
            <a:r>
              <a:rPr lang="fr-FR" sz="2000" dirty="0"/>
              <a:t>23 flux versés directement à l’État par les entreprises extractives, qui feront l’objet d’un rapprochement entre les déclarations de l’Etat et celles des entreprises. </a:t>
            </a:r>
          </a:p>
          <a:p>
            <a:pPr lvl="1" fontAlgn="base"/>
            <a:r>
              <a:rPr lang="fr-FR" sz="2000" dirty="0"/>
              <a:t>5 autres flux versés par les entreprises aux collectivités locales ou à des organismes de droit privé, qui feront l’objet d’une déclaration unilatérale des entreprises. </a:t>
            </a:r>
          </a:p>
          <a:p>
            <a:pPr lvl="1" fontAlgn="base"/>
            <a:r>
              <a:rPr lang="fr-FR" sz="2000" dirty="0"/>
              <a:t>4 flux relevant de transferts infranationaux (versement de l’Etat à des organismes collecteurs), qui feront l’objet d’une déclaration unilatérale de l’État afin de préciser les ordres de grandeur.  </a:t>
            </a:r>
          </a:p>
          <a:p>
            <a:pPr lvl="1" fontAlgn="base"/>
            <a:r>
              <a:rPr lang="fr-FR" sz="2000" dirty="0"/>
              <a:t>Tous les Autres paiements significatifs (autres que les 28 flux du droit commun et du droit sectoriel). </a:t>
            </a:r>
          </a:p>
          <a:p>
            <a:pPr marL="0" indent="0">
              <a:buNone/>
            </a:pPr>
            <a:endParaRPr lang="fr-FR" dirty="0"/>
          </a:p>
          <a:p>
            <a:endParaRPr lang="fr-FR" dirty="0"/>
          </a:p>
        </p:txBody>
      </p:sp>
    </p:spTree>
    <p:extLst>
      <p:ext uri="{BB962C8B-B14F-4D97-AF65-F5344CB8AC3E}">
        <p14:creationId xmlns:p14="http://schemas.microsoft.com/office/powerpoint/2010/main" val="1927913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b="1" dirty="0" err="1" smtClean="0"/>
              <a:t>Périmètres</a:t>
            </a:r>
            <a:r>
              <a:rPr lang="en-US" sz="3200" b="1" dirty="0" smtClean="0"/>
              <a:t> pour les Rapports 2014 et 2015</a:t>
            </a:r>
            <a:endParaRPr lang="fr-FR" sz="3200" b="1" dirty="0"/>
          </a:p>
        </p:txBody>
      </p:sp>
      <p:sp>
        <p:nvSpPr>
          <p:cNvPr id="3" name="Espace réservé du contenu 2"/>
          <p:cNvSpPr>
            <a:spLocks noGrp="1"/>
          </p:cNvSpPr>
          <p:nvPr>
            <p:ph idx="1"/>
          </p:nvPr>
        </p:nvSpPr>
        <p:spPr/>
        <p:txBody>
          <a:bodyPr>
            <a:normAutofit/>
          </a:bodyPr>
          <a:lstStyle/>
          <a:p>
            <a:r>
              <a:rPr lang="en-US" dirty="0" smtClean="0"/>
              <a:t>Rapport 2014</a:t>
            </a:r>
          </a:p>
          <a:p>
            <a:r>
              <a:rPr lang="en-US" sz="2000" b="1" dirty="0" smtClean="0"/>
              <a:t>ENTREPRISES MINIERES</a:t>
            </a:r>
          </a:p>
          <a:p>
            <a:r>
              <a:rPr lang="en-US" dirty="0" smtClean="0"/>
              <a:t>1. CBG             8.Sté BELLZONE               15.FORECARIAH GUINEA MINING</a:t>
            </a:r>
          </a:p>
          <a:p>
            <a:r>
              <a:rPr lang="en-US" dirty="0" smtClean="0"/>
              <a:t>2.CBK              9. STE WEGA MINING        16. STE DES BAUXITES DE GUINEE</a:t>
            </a:r>
          </a:p>
          <a:p>
            <a:r>
              <a:rPr lang="en-US" dirty="0" smtClean="0"/>
              <a:t>3.SAG              10. STE ALUMINE FRIGUIA  17. GUITER MINING</a:t>
            </a:r>
          </a:p>
          <a:p>
            <a:r>
              <a:rPr lang="en-US" dirty="0" smtClean="0"/>
              <a:t>4.SMD              11. SBD-GUINEA                18. GDC MINING AND OIL AND GAS</a:t>
            </a:r>
          </a:p>
          <a:p>
            <a:r>
              <a:rPr lang="en-US" dirty="0" smtClean="0"/>
              <a:t>5.GAC              12. ALUFER                       19. STE BEL AIR MINING </a:t>
            </a:r>
          </a:p>
          <a:p>
            <a:r>
              <a:rPr lang="en-US" dirty="0" smtClean="0"/>
              <a:t>6.SMFG            13. AMC                            20. CHINA POWER INVESTMENT</a:t>
            </a:r>
          </a:p>
          <a:p>
            <a:r>
              <a:rPr lang="en-US" dirty="0" smtClean="0"/>
              <a:t>7.SIMFER           14. WEST AFRICA EXPL.     21. RIO TINTO GUINEE</a:t>
            </a:r>
            <a:endParaRPr lang="fr-FR" dirty="0"/>
          </a:p>
        </p:txBody>
      </p:sp>
    </p:spTree>
    <p:extLst>
      <p:ext uri="{BB962C8B-B14F-4D97-AF65-F5344CB8AC3E}">
        <p14:creationId xmlns:p14="http://schemas.microsoft.com/office/powerpoint/2010/main" val="251861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b="1" dirty="0" err="1"/>
              <a:t>Périmètres</a:t>
            </a:r>
            <a:r>
              <a:rPr lang="en-US" sz="2800" b="1" dirty="0"/>
              <a:t> pour les Rapports 2014 et </a:t>
            </a:r>
            <a:r>
              <a:rPr lang="en-US" sz="2800" b="1" dirty="0" smtClean="0"/>
              <a:t>2015 (suite)</a:t>
            </a:r>
            <a:endParaRPr lang="fr-FR" sz="2800" b="1" dirty="0"/>
          </a:p>
        </p:txBody>
      </p:sp>
      <p:sp>
        <p:nvSpPr>
          <p:cNvPr id="3" name="Espace réservé du contenu 2"/>
          <p:cNvSpPr>
            <a:spLocks noGrp="1"/>
          </p:cNvSpPr>
          <p:nvPr>
            <p:ph idx="1"/>
          </p:nvPr>
        </p:nvSpPr>
        <p:spPr/>
        <p:txBody>
          <a:bodyPr>
            <a:normAutofit fontScale="92500" lnSpcReduction="10000"/>
          </a:bodyPr>
          <a:lstStyle/>
          <a:p>
            <a:r>
              <a:rPr lang="en-US" sz="2800" b="1" dirty="0" smtClean="0"/>
              <a:t>SOUS-TRAITANTS MINIERS</a:t>
            </a:r>
          </a:p>
          <a:p>
            <a:r>
              <a:rPr lang="en-US" dirty="0" smtClean="0"/>
              <a:t>22. UNITED MINING SUPPLY             31. STE AMCO DRILLING</a:t>
            </a:r>
          </a:p>
          <a:p>
            <a:r>
              <a:rPr lang="en-US" dirty="0" smtClean="0"/>
              <a:t>23. MOOLMAN MINING GUINEA         32. STE SODEXO GUINEE</a:t>
            </a:r>
          </a:p>
          <a:p>
            <a:r>
              <a:rPr lang="en-US" dirty="0" smtClean="0"/>
              <a:t>24. NITROKEMINE GUINEE                  </a:t>
            </a:r>
          </a:p>
          <a:p>
            <a:r>
              <a:rPr lang="en-US" dirty="0" smtClean="0"/>
              <a:t>25. NITROKEMFOR GUINEE</a:t>
            </a:r>
          </a:p>
          <a:p>
            <a:r>
              <a:rPr lang="en-US" dirty="0" smtClean="0"/>
              <a:t>26. MINES EQUIPEMENTS SERVICES</a:t>
            </a:r>
          </a:p>
          <a:p>
            <a:r>
              <a:rPr lang="en-US" dirty="0" smtClean="0"/>
              <a:t>27. HYSPEC AFRICA LIMITED GUI</a:t>
            </a:r>
          </a:p>
          <a:p>
            <a:r>
              <a:rPr lang="en-US" dirty="0" smtClean="0"/>
              <a:t>28. SGS MINERAL SERVICE GUINEE</a:t>
            </a:r>
          </a:p>
          <a:p>
            <a:r>
              <a:rPr lang="en-US" dirty="0" smtClean="0"/>
              <a:t>29. GEOPROSPECTS LTD S. G.</a:t>
            </a:r>
          </a:p>
          <a:p>
            <a:r>
              <a:rPr lang="en-US" dirty="0" smtClean="0"/>
              <a:t>30 STE EQUIPEMENTS ET SERVICES</a:t>
            </a:r>
            <a:endParaRPr lang="fr-FR" dirty="0"/>
          </a:p>
        </p:txBody>
      </p:sp>
    </p:spTree>
    <p:extLst>
      <p:ext uri="{BB962C8B-B14F-4D97-AF65-F5344CB8AC3E}">
        <p14:creationId xmlns:p14="http://schemas.microsoft.com/office/powerpoint/2010/main" val="231308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b="1" dirty="0" err="1"/>
              <a:t>Périmètres</a:t>
            </a:r>
            <a:r>
              <a:rPr lang="en-US" sz="2800" b="1" dirty="0"/>
              <a:t> pour les Rapports 2014 et 2015 (suite)</a:t>
            </a:r>
            <a:endParaRPr lang="fr-FR" sz="2800" b="1" dirty="0"/>
          </a:p>
        </p:txBody>
      </p:sp>
      <p:sp>
        <p:nvSpPr>
          <p:cNvPr id="3" name="Espace réservé du contenu 2"/>
          <p:cNvSpPr>
            <a:spLocks noGrp="1"/>
          </p:cNvSpPr>
          <p:nvPr>
            <p:ph idx="1"/>
          </p:nvPr>
        </p:nvSpPr>
        <p:spPr/>
        <p:txBody>
          <a:bodyPr>
            <a:normAutofit/>
          </a:bodyPr>
          <a:lstStyle/>
          <a:p>
            <a:r>
              <a:rPr lang="en-US" sz="2400" b="1" dirty="0" smtClean="0"/>
              <a:t>SOCIETES DE CARRIERES</a:t>
            </a:r>
          </a:p>
          <a:p>
            <a:r>
              <a:rPr lang="en-US" sz="2000" dirty="0" smtClean="0"/>
              <a:t>33. SOMIAG</a:t>
            </a:r>
          </a:p>
          <a:p>
            <a:r>
              <a:rPr lang="en-US" sz="2000" dirty="0" smtClean="0"/>
              <a:t>34.ALAME </a:t>
            </a:r>
          </a:p>
          <a:p>
            <a:r>
              <a:rPr lang="en-US" sz="2000" dirty="0" smtClean="0"/>
              <a:t>35. AMG</a:t>
            </a:r>
          </a:p>
          <a:p>
            <a:r>
              <a:rPr lang="en-US" sz="2400" b="1" dirty="0" smtClean="0"/>
              <a:t>COMPTOIRS DE DIAMANT</a:t>
            </a:r>
          </a:p>
          <a:p>
            <a:r>
              <a:rPr lang="en-US" dirty="0" smtClean="0"/>
              <a:t>36. STE RUFEX        38. LION STAR DIAMOND</a:t>
            </a:r>
          </a:p>
          <a:p>
            <a:r>
              <a:rPr lang="en-US" dirty="0" smtClean="0"/>
              <a:t>37. ETS IDC             39. COMPTOIR KENANE VICTOR</a:t>
            </a:r>
          </a:p>
          <a:p>
            <a:endParaRPr lang="fr-FR" sz="2400" b="1" dirty="0"/>
          </a:p>
        </p:txBody>
      </p:sp>
    </p:spTree>
    <p:extLst>
      <p:ext uri="{BB962C8B-B14F-4D97-AF65-F5344CB8AC3E}">
        <p14:creationId xmlns:p14="http://schemas.microsoft.com/office/powerpoint/2010/main" val="3410106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b="1" dirty="0" err="1"/>
              <a:t>Périmètres</a:t>
            </a:r>
            <a:r>
              <a:rPr lang="en-US" sz="2800" b="1" dirty="0"/>
              <a:t> pour les Rapports 2014 et 2015 (suite)</a:t>
            </a:r>
            <a:endParaRPr lang="fr-FR" sz="2800" dirty="0"/>
          </a:p>
        </p:txBody>
      </p:sp>
      <p:sp>
        <p:nvSpPr>
          <p:cNvPr id="3" name="Espace réservé du contenu 2"/>
          <p:cNvSpPr>
            <a:spLocks noGrp="1"/>
          </p:cNvSpPr>
          <p:nvPr>
            <p:ph idx="1"/>
          </p:nvPr>
        </p:nvSpPr>
        <p:spPr/>
        <p:txBody>
          <a:bodyPr/>
          <a:lstStyle/>
          <a:p>
            <a:r>
              <a:rPr lang="en-US" sz="2400" b="1" dirty="0"/>
              <a:t>COMPTOIRS D’OR</a:t>
            </a:r>
          </a:p>
          <a:p>
            <a:r>
              <a:rPr lang="en-US" sz="2000" dirty="0" smtClean="0"/>
              <a:t>40. </a:t>
            </a:r>
            <a:r>
              <a:rPr lang="en-US" sz="2000" dirty="0" err="1" smtClean="0"/>
              <a:t>Etablissements</a:t>
            </a:r>
            <a:r>
              <a:rPr lang="en-US" sz="2000" dirty="0" smtClean="0"/>
              <a:t> Ly </a:t>
            </a:r>
            <a:r>
              <a:rPr lang="en-US" sz="2000" dirty="0" err="1" smtClean="0"/>
              <a:t>Baila</a:t>
            </a:r>
            <a:endParaRPr lang="en-US" sz="2000" dirty="0" smtClean="0"/>
          </a:p>
          <a:p>
            <a:r>
              <a:rPr lang="en-US" sz="2000" dirty="0" smtClean="0"/>
              <a:t>41. Fella Business International</a:t>
            </a:r>
          </a:p>
          <a:p>
            <a:r>
              <a:rPr lang="en-US" sz="2000" dirty="0" smtClean="0"/>
              <a:t>42.Etablissement SO SIM</a:t>
            </a:r>
          </a:p>
          <a:p>
            <a:r>
              <a:rPr lang="en-US" sz="2000" dirty="0" smtClean="0"/>
              <a:t>43. </a:t>
            </a:r>
            <a:r>
              <a:rPr lang="en-US" sz="2000" dirty="0" err="1" smtClean="0"/>
              <a:t>Etablissements</a:t>
            </a:r>
            <a:r>
              <a:rPr lang="en-US" sz="2000" dirty="0" smtClean="0"/>
              <a:t> </a:t>
            </a:r>
            <a:r>
              <a:rPr lang="en-US" sz="2000" dirty="0" err="1" smtClean="0"/>
              <a:t>Diakité</a:t>
            </a:r>
            <a:r>
              <a:rPr lang="en-US" sz="2000" dirty="0" smtClean="0"/>
              <a:t> et </a:t>
            </a:r>
            <a:r>
              <a:rPr lang="en-US" sz="2000" dirty="0" err="1" smtClean="0"/>
              <a:t>Fofana</a:t>
            </a:r>
            <a:endParaRPr lang="en-US" sz="2000" dirty="0" smtClean="0"/>
          </a:p>
          <a:p>
            <a:r>
              <a:rPr lang="en-US" sz="2000" dirty="0" smtClean="0"/>
              <a:t>44. </a:t>
            </a:r>
            <a:r>
              <a:rPr lang="en-US" sz="2000" dirty="0" err="1" smtClean="0"/>
              <a:t>Sté</a:t>
            </a:r>
            <a:r>
              <a:rPr lang="en-US" sz="2000" dirty="0" smtClean="0"/>
              <a:t> </a:t>
            </a:r>
            <a:r>
              <a:rPr lang="en-US" sz="2000" dirty="0" err="1" smtClean="0"/>
              <a:t>Goldia</a:t>
            </a:r>
            <a:r>
              <a:rPr lang="en-US" sz="2000" dirty="0" smtClean="0"/>
              <a:t> </a:t>
            </a:r>
            <a:r>
              <a:rPr lang="en-US" sz="2000" dirty="0" err="1" smtClean="0"/>
              <a:t>Guinée</a:t>
            </a:r>
            <a:endParaRPr lang="en-US" sz="2000" dirty="0" smtClean="0"/>
          </a:p>
          <a:p>
            <a:r>
              <a:rPr lang="en-US" sz="2000" dirty="0" smtClean="0"/>
              <a:t>45. </a:t>
            </a:r>
            <a:r>
              <a:rPr lang="en-US" sz="2000" dirty="0" err="1" smtClean="0"/>
              <a:t>Sté</a:t>
            </a:r>
            <a:r>
              <a:rPr lang="en-US" sz="2000" dirty="0" smtClean="0"/>
              <a:t> Alpha Gold Corp</a:t>
            </a:r>
            <a:endParaRPr lang="fr-FR" sz="2000" dirty="0"/>
          </a:p>
        </p:txBody>
      </p:sp>
    </p:spTree>
    <p:extLst>
      <p:ext uri="{BB962C8B-B14F-4D97-AF65-F5344CB8AC3E}">
        <p14:creationId xmlns:p14="http://schemas.microsoft.com/office/powerpoint/2010/main" val="4123776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b="1" dirty="0" err="1"/>
              <a:t>Périmètres</a:t>
            </a:r>
            <a:r>
              <a:rPr lang="en-US" sz="2800" b="1" dirty="0"/>
              <a:t> pour les Rapports 2014 et 2015 (suite)</a:t>
            </a:r>
            <a:endParaRPr lang="fr-FR" sz="2800" dirty="0"/>
          </a:p>
        </p:txBody>
      </p:sp>
      <p:sp>
        <p:nvSpPr>
          <p:cNvPr id="3" name="Espace réservé du contenu 2"/>
          <p:cNvSpPr>
            <a:spLocks noGrp="1"/>
          </p:cNvSpPr>
          <p:nvPr>
            <p:ph idx="1"/>
          </p:nvPr>
        </p:nvSpPr>
        <p:spPr>
          <a:xfrm>
            <a:off x="315884" y="1546167"/>
            <a:ext cx="11876116" cy="6001789"/>
          </a:xfrm>
        </p:spPr>
        <p:txBody>
          <a:bodyPr>
            <a:normAutofit fontScale="92500" lnSpcReduction="10000"/>
          </a:bodyPr>
          <a:lstStyle/>
          <a:p>
            <a:r>
              <a:rPr lang="en-US" sz="3600" b="1" dirty="0" smtClean="0"/>
              <a:t>ADMINISTRATIONS PUBLIQUES</a:t>
            </a:r>
          </a:p>
          <a:p>
            <a:r>
              <a:rPr lang="en-US" sz="2400" dirty="0" smtClean="0"/>
              <a:t>1. Direction </a:t>
            </a:r>
            <a:r>
              <a:rPr lang="en-US" sz="2400" dirty="0" err="1" smtClean="0"/>
              <a:t>Nationale</a:t>
            </a:r>
            <a:r>
              <a:rPr lang="en-US" sz="2400" dirty="0" smtClean="0"/>
              <a:t> des </a:t>
            </a:r>
            <a:r>
              <a:rPr lang="en-US" sz="2400" dirty="0" err="1" smtClean="0"/>
              <a:t>Impôts</a:t>
            </a:r>
            <a:r>
              <a:rPr lang="en-US" sz="2400" dirty="0" smtClean="0"/>
              <a:t>  </a:t>
            </a:r>
            <a:r>
              <a:rPr lang="en-US" sz="2400" b="1" dirty="0" smtClean="0"/>
              <a:t>DNI</a:t>
            </a:r>
            <a:r>
              <a:rPr lang="en-US" sz="2400" dirty="0" smtClean="0"/>
              <a:t>       8. </a:t>
            </a:r>
            <a:r>
              <a:rPr lang="en-US" sz="2400" dirty="0" err="1" smtClean="0"/>
              <a:t>Banque</a:t>
            </a:r>
            <a:r>
              <a:rPr lang="en-US" sz="2400" dirty="0" smtClean="0"/>
              <a:t> </a:t>
            </a:r>
            <a:r>
              <a:rPr lang="en-US" sz="2400" dirty="0" err="1" smtClean="0"/>
              <a:t>Centrale</a:t>
            </a:r>
            <a:r>
              <a:rPr lang="en-US" sz="2400" dirty="0" smtClean="0"/>
              <a:t> de la </a:t>
            </a:r>
            <a:r>
              <a:rPr lang="en-US" sz="2400" dirty="0" err="1" smtClean="0"/>
              <a:t>République</a:t>
            </a:r>
            <a:r>
              <a:rPr lang="en-US" sz="2400" dirty="0" smtClean="0"/>
              <a:t> </a:t>
            </a:r>
          </a:p>
          <a:p>
            <a:pPr marL="0" indent="0">
              <a:buNone/>
            </a:pPr>
            <a:r>
              <a:rPr lang="en-US" sz="2400" dirty="0"/>
              <a:t> </a:t>
            </a:r>
            <a:r>
              <a:rPr lang="en-US" sz="2400" dirty="0" smtClean="0"/>
              <a:t>                                                                              </a:t>
            </a:r>
            <a:r>
              <a:rPr lang="en-US" sz="2400" dirty="0" err="1" smtClean="0"/>
              <a:t>Guinée</a:t>
            </a:r>
            <a:r>
              <a:rPr lang="en-US" sz="2400" dirty="0" smtClean="0"/>
              <a:t>  </a:t>
            </a:r>
            <a:r>
              <a:rPr lang="en-US" sz="2400" b="1" dirty="0" smtClean="0"/>
              <a:t>BCRG</a:t>
            </a:r>
          </a:p>
          <a:p>
            <a:r>
              <a:rPr lang="en-US" sz="2400" dirty="0" smtClean="0"/>
              <a:t>2. Direction </a:t>
            </a:r>
            <a:r>
              <a:rPr lang="en-US" sz="2400" dirty="0" err="1" smtClean="0"/>
              <a:t>Générale</a:t>
            </a:r>
            <a:r>
              <a:rPr lang="en-US" sz="2400" dirty="0" smtClean="0"/>
              <a:t> de la </a:t>
            </a:r>
            <a:r>
              <a:rPr lang="en-US" sz="2400" dirty="0" err="1" smtClean="0"/>
              <a:t>Douane</a:t>
            </a:r>
            <a:r>
              <a:rPr lang="en-US" sz="2400" dirty="0" smtClean="0"/>
              <a:t> </a:t>
            </a:r>
            <a:r>
              <a:rPr lang="en-US" sz="2400" b="1" dirty="0" smtClean="0"/>
              <a:t>DGD</a:t>
            </a:r>
            <a:r>
              <a:rPr lang="en-US" sz="2400" dirty="0" smtClean="0"/>
              <a:t>  </a:t>
            </a:r>
            <a:r>
              <a:rPr lang="en-US" sz="2200" b="1" dirty="0" smtClean="0"/>
              <a:t>9.Agence </a:t>
            </a:r>
            <a:r>
              <a:rPr lang="en-US" sz="2200" b="1" dirty="0" err="1" smtClean="0"/>
              <a:t>Nationale</a:t>
            </a:r>
            <a:r>
              <a:rPr lang="en-US" sz="2200" b="1" dirty="0" smtClean="0"/>
              <a:t> des Infrastructures </a:t>
            </a:r>
            <a:r>
              <a:rPr lang="en-US" sz="2200" b="1" dirty="0" err="1" smtClean="0"/>
              <a:t>minières</a:t>
            </a:r>
            <a:endParaRPr lang="en-US" sz="2200" b="1" dirty="0" smtClean="0"/>
          </a:p>
          <a:p>
            <a:r>
              <a:rPr lang="en-US" sz="2400" b="1" dirty="0"/>
              <a:t> </a:t>
            </a:r>
            <a:r>
              <a:rPr lang="en-US" sz="2400" b="1" dirty="0" smtClean="0"/>
              <a:t>                                                                                 ANAIM</a:t>
            </a:r>
          </a:p>
          <a:p>
            <a:r>
              <a:rPr lang="en-US" sz="2400" dirty="0" smtClean="0"/>
              <a:t>3. Direction </a:t>
            </a:r>
            <a:r>
              <a:rPr lang="en-US" sz="2400" dirty="0" err="1" smtClean="0"/>
              <a:t>Nationale</a:t>
            </a:r>
            <a:r>
              <a:rPr lang="en-US" sz="2400" dirty="0" smtClean="0"/>
              <a:t> des Mines    </a:t>
            </a:r>
            <a:r>
              <a:rPr lang="en-US" sz="2400" b="1" dirty="0" smtClean="0"/>
              <a:t>DNM</a:t>
            </a:r>
          </a:p>
          <a:p>
            <a:r>
              <a:rPr lang="en-US" sz="2400" dirty="0" smtClean="0"/>
              <a:t>4. Direction </a:t>
            </a:r>
            <a:r>
              <a:rPr lang="en-US" sz="2400" dirty="0" err="1" smtClean="0"/>
              <a:t>Nationale</a:t>
            </a:r>
            <a:r>
              <a:rPr lang="en-US" sz="2400" dirty="0" smtClean="0"/>
              <a:t> du </a:t>
            </a:r>
            <a:r>
              <a:rPr lang="en-US" sz="2400" dirty="0" err="1" smtClean="0"/>
              <a:t>Trésor</a:t>
            </a:r>
            <a:r>
              <a:rPr lang="en-US" sz="2400" dirty="0" smtClean="0"/>
              <a:t>      </a:t>
            </a:r>
          </a:p>
          <a:p>
            <a:r>
              <a:rPr lang="en-US" sz="2400" dirty="0" smtClean="0"/>
              <a:t>Et de le </a:t>
            </a:r>
            <a:r>
              <a:rPr lang="en-US" sz="2400" dirty="0" err="1" smtClean="0"/>
              <a:t>Comptabilité</a:t>
            </a:r>
            <a:r>
              <a:rPr lang="en-US" sz="2400" dirty="0" smtClean="0"/>
              <a:t> </a:t>
            </a:r>
            <a:r>
              <a:rPr lang="en-US" sz="2400" dirty="0" err="1" smtClean="0"/>
              <a:t>Publique</a:t>
            </a:r>
            <a:r>
              <a:rPr lang="en-US" sz="2400" dirty="0" smtClean="0"/>
              <a:t>      </a:t>
            </a:r>
            <a:r>
              <a:rPr lang="en-US" sz="2400" b="1" dirty="0" smtClean="0"/>
              <a:t>DNTCP</a:t>
            </a:r>
            <a:endParaRPr lang="en-US" sz="2400" b="1" dirty="0"/>
          </a:p>
          <a:p>
            <a:endParaRPr lang="en-US" sz="2400" dirty="0" smtClean="0"/>
          </a:p>
          <a:p>
            <a:r>
              <a:rPr lang="en-US" sz="2400" dirty="0"/>
              <a:t>6</a:t>
            </a:r>
            <a:r>
              <a:rPr lang="en-US" sz="2400" dirty="0" smtClean="0"/>
              <a:t>. Bureau National </a:t>
            </a:r>
            <a:r>
              <a:rPr lang="en-US" sz="2400" dirty="0" err="1" smtClean="0"/>
              <a:t>d’Expertise</a:t>
            </a:r>
            <a:r>
              <a:rPr lang="en-US" sz="2400" dirty="0" smtClean="0"/>
              <a:t>      BNE </a:t>
            </a:r>
          </a:p>
          <a:p>
            <a:r>
              <a:rPr lang="en-US" sz="2400" b="1" dirty="0" smtClean="0"/>
              <a:t>    Centre de Promotion et de </a:t>
            </a:r>
          </a:p>
          <a:p>
            <a:r>
              <a:rPr lang="en-US" sz="2400" b="1" dirty="0" smtClean="0"/>
              <a:t>    </a:t>
            </a:r>
            <a:r>
              <a:rPr lang="en-US" sz="2400" b="1" dirty="0" err="1" smtClean="0"/>
              <a:t>Développement</a:t>
            </a:r>
            <a:r>
              <a:rPr lang="en-US" sz="2400" b="1" dirty="0" smtClean="0"/>
              <a:t> </a:t>
            </a:r>
            <a:r>
              <a:rPr lang="en-US" sz="2400" b="1" dirty="0" err="1" smtClean="0"/>
              <a:t>Miniers</a:t>
            </a:r>
            <a:r>
              <a:rPr lang="en-US" sz="2400" b="1" dirty="0" smtClean="0"/>
              <a:t>           CPDM </a:t>
            </a:r>
          </a:p>
          <a:p>
            <a:r>
              <a:rPr lang="en-US" sz="2400" dirty="0" smtClean="0"/>
              <a:t>7. </a:t>
            </a:r>
            <a:r>
              <a:rPr lang="en-US" sz="2400" dirty="0" err="1" smtClean="0"/>
              <a:t>Caisse</a:t>
            </a:r>
            <a:r>
              <a:rPr lang="en-US" sz="2400" dirty="0" smtClean="0"/>
              <a:t> </a:t>
            </a:r>
            <a:r>
              <a:rPr lang="en-US" sz="2400" dirty="0" err="1" smtClean="0"/>
              <a:t>Nationale</a:t>
            </a:r>
            <a:r>
              <a:rPr lang="en-US" sz="2400" dirty="0" smtClean="0"/>
              <a:t> de </a:t>
            </a:r>
            <a:r>
              <a:rPr lang="en-US" sz="2400" dirty="0" err="1" smtClean="0"/>
              <a:t>Sécurité</a:t>
            </a:r>
            <a:r>
              <a:rPr lang="en-US" sz="2400" dirty="0" smtClean="0"/>
              <a:t> </a:t>
            </a:r>
            <a:r>
              <a:rPr lang="en-US" sz="2400" dirty="0" err="1" smtClean="0"/>
              <a:t>Sociale</a:t>
            </a:r>
            <a:r>
              <a:rPr lang="en-US" sz="2400" dirty="0" smtClean="0"/>
              <a:t> CNSS</a:t>
            </a:r>
            <a:endParaRPr lang="fr-FR" sz="2400" dirty="0"/>
          </a:p>
        </p:txBody>
      </p:sp>
    </p:spTree>
    <p:extLst>
      <p:ext uri="{BB962C8B-B14F-4D97-AF65-F5344CB8AC3E}">
        <p14:creationId xmlns:p14="http://schemas.microsoft.com/office/powerpoint/2010/main" val="411613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dirty="0"/>
              <a:t>Résultats de nos travaux </a:t>
            </a:r>
            <a:r>
              <a:rPr lang="fr-FR" dirty="0"/>
              <a:t/>
            </a:r>
            <a:br>
              <a:rPr lang="fr-FR" dirty="0"/>
            </a:br>
            <a:endParaRPr lang="fr-FR" dirty="0"/>
          </a:p>
        </p:txBody>
      </p:sp>
      <p:sp>
        <p:nvSpPr>
          <p:cNvPr id="3" name="Espace réservé du contenu 2"/>
          <p:cNvSpPr>
            <a:spLocks noGrp="1"/>
          </p:cNvSpPr>
          <p:nvPr>
            <p:ph idx="1"/>
          </p:nvPr>
        </p:nvSpPr>
        <p:spPr>
          <a:xfrm>
            <a:off x="677334" y="1546167"/>
            <a:ext cx="8596668" cy="5153891"/>
          </a:xfrm>
        </p:spPr>
        <p:txBody>
          <a:bodyPr>
            <a:normAutofit fontScale="85000" lnSpcReduction="20000"/>
          </a:bodyPr>
          <a:lstStyle/>
          <a:p>
            <a:pPr marL="0" indent="0">
              <a:buNone/>
            </a:pPr>
            <a:r>
              <a:rPr lang="fr-FR" sz="2400" dirty="0" smtClean="0"/>
              <a:t>Au </a:t>
            </a:r>
            <a:r>
              <a:rPr lang="fr-FR" sz="2400" dirty="0"/>
              <a:t>terme de nos travaux, nous notons les points suivants : </a:t>
            </a:r>
            <a:endParaRPr lang="fr-FR" sz="2400" dirty="0" smtClean="0"/>
          </a:p>
          <a:p>
            <a:pPr algn="just"/>
            <a:r>
              <a:rPr lang="fr-FR" sz="2400" dirty="0" smtClean="0"/>
              <a:t>Nous </a:t>
            </a:r>
            <a:r>
              <a:rPr lang="fr-FR" sz="2400" dirty="0"/>
              <a:t>avons reçu les principales données ITIE requises des organismes collecteurs. </a:t>
            </a:r>
            <a:endParaRPr lang="fr-FR" sz="2400" dirty="0" smtClean="0"/>
          </a:p>
          <a:p>
            <a:pPr marL="342900" lvl="1" indent="-342900" algn="just"/>
            <a:r>
              <a:rPr lang="fr-FR" sz="2400" dirty="0"/>
              <a:t> Nous n’avons pas reçu les déclarations ITIE de 10 entreprises extractives, sur les 45  pour lesquelles un exercice de rapprochements avec les données ITIE de l’Etat était attendu, selon le Périmètre du Rapport ITIE </a:t>
            </a:r>
            <a:r>
              <a:rPr lang="fr-FR" sz="2400" dirty="0" smtClean="0"/>
              <a:t>2014; il s’agit de:</a:t>
            </a:r>
          </a:p>
          <a:p>
            <a:pPr marL="342900" lvl="1" indent="-342900" algn="just"/>
            <a:r>
              <a:rPr lang="fr-FR" sz="2200" dirty="0"/>
              <a:t>Société SBD </a:t>
            </a:r>
            <a:r>
              <a:rPr lang="fr-FR" sz="2200" dirty="0" err="1"/>
              <a:t>Guinea</a:t>
            </a:r>
            <a:r>
              <a:rPr lang="fr-FR" sz="2200" dirty="0"/>
              <a:t>, </a:t>
            </a:r>
            <a:r>
              <a:rPr lang="fr-FR" sz="2200" dirty="0" err="1">
                <a:solidFill>
                  <a:srgbClr val="FF0000"/>
                </a:solidFill>
              </a:rPr>
              <a:t>Forecariah</a:t>
            </a:r>
            <a:r>
              <a:rPr lang="fr-FR" sz="2200" dirty="0">
                <a:solidFill>
                  <a:srgbClr val="FF0000"/>
                </a:solidFill>
              </a:rPr>
              <a:t> </a:t>
            </a:r>
            <a:r>
              <a:rPr lang="fr-FR" sz="2200" dirty="0" err="1">
                <a:solidFill>
                  <a:srgbClr val="FF0000"/>
                </a:solidFill>
              </a:rPr>
              <a:t>Guinea</a:t>
            </a:r>
            <a:r>
              <a:rPr lang="fr-FR" sz="2200" dirty="0">
                <a:solidFill>
                  <a:srgbClr val="FF0000"/>
                </a:solidFill>
              </a:rPr>
              <a:t> </a:t>
            </a:r>
            <a:r>
              <a:rPr lang="fr-FR" sz="2200" dirty="0" err="1">
                <a:solidFill>
                  <a:srgbClr val="FF0000"/>
                </a:solidFill>
              </a:rPr>
              <a:t>Mining</a:t>
            </a:r>
            <a:r>
              <a:rPr lang="fr-FR" sz="2200" dirty="0"/>
              <a:t>, Société des Bauxites de Guinée, Société GDC </a:t>
            </a:r>
            <a:r>
              <a:rPr lang="fr-FR" sz="2200" dirty="0" err="1"/>
              <a:t>Mining</a:t>
            </a:r>
            <a:r>
              <a:rPr lang="fr-FR" sz="2200" dirty="0"/>
              <a:t> </a:t>
            </a:r>
            <a:r>
              <a:rPr lang="fr-FR" sz="2200" dirty="0" err="1"/>
              <a:t>Oil</a:t>
            </a:r>
            <a:r>
              <a:rPr lang="fr-FR" sz="2200" dirty="0"/>
              <a:t> and </a:t>
            </a:r>
            <a:r>
              <a:rPr lang="fr-FR" sz="2200" dirty="0" err="1"/>
              <a:t>Gas</a:t>
            </a:r>
            <a:r>
              <a:rPr lang="fr-FR" sz="2200" dirty="0"/>
              <a:t>, United </a:t>
            </a:r>
            <a:r>
              <a:rPr lang="fr-FR" sz="2200" dirty="0" err="1"/>
              <a:t>Mining</a:t>
            </a:r>
            <a:r>
              <a:rPr lang="fr-FR" sz="2200" dirty="0"/>
              <a:t> </a:t>
            </a:r>
            <a:r>
              <a:rPr lang="fr-FR" sz="2200" dirty="0" err="1"/>
              <a:t>Supply</a:t>
            </a:r>
            <a:r>
              <a:rPr lang="fr-FR" sz="2200" dirty="0"/>
              <a:t>, </a:t>
            </a:r>
            <a:r>
              <a:rPr lang="fr-FR" sz="2200" dirty="0" err="1">
                <a:solidFill>
                  <a:srgbClr val="FF0000"/>
                </a:solidFill>
              </a:rPr>
              <a:t>Moolman</a:t>
            </a:r>
            <a:r>
              <a:rPr lang="fr-FR" sz="2200" dirty="0">
                <a:solidFill>
                  <a:srgbClr val="FF0000"/>
                </a:solidFill>
              </a:rPr>
              <a:t> </a:t>
            </a:r>
            <a:r>
              <a:rPr lang="fr-FR" sz="2200" dirty="0" err="1" smtClean="0">
                <a:solidFill>
                  <a:srgbClr val="FF0000"/>
                </a:solidFill>
              </a:rPr>
              <a:t>Mining</a:t>
            </a:r>
            <a:r>
              <a:rPr lang="fr-FR" sz="2200" smtClean="0">
                <a:solidFill>
                  <a:srgbClr val="FF0000"/>
                </a:solidFill>
              </a:rPr>
              <a:t> Guinea</a:t>
            </a:r>
            <a:r>
              <a:rPr lang="fr-FR" sz="2200" dirty="0"/>
              <a:t>, SGS </a:t>
            </a:r>
            <a:r>
              <a:rPr lang="fr-FR" sz="2200" dirty="0" err="1"/>
              <a:t>Mineral</a:t>
            </a:r>
            <a:r>
              <a:rPr lang="fr-FR" sz="2200" dirty="0"/>
              <a:t> Service Guinée, </a:t>
            </a:r>
            <a:r>
              <a:rPr lang="fr-FR" sz="2200" dirty="0" err="1" smtClean="0"/>
              <a:t>Géoprospects</a:t>
            </a:r>
            <a:r>
              <a:rPr lang="fr-FR" sz="2200" dirty="0" smtClean="0"/>
              <a:t> </a:t>
            </a:r>
            <a:r>
              <a:rPr lang="fr-FR" sz="2200" dirty="0"/>
              <a:t>Limited, Société </a:t>
            </a:r>
            <a:r>
              <a:rPr lang="fr-FR" sz="2200" dirty="0" err="1"/>
              <a:t>Amco</a:t>
            </a:r>
            <a:r>
              <a:rPr lang="fr-FR" sz="2200" dirty="0"/>
              <a:t> </a:t>
            </a:r>
            <a:r>
              <a:rPr lang="fr-FR" sz="2200" dirty="0" err="1"/>
              <a:t>Drilling</a:t>
            </a:r>
            <a:r>
              <a:rPr lang="fr-FR" sz="2200" dirty="0"/>
              <a:t> Guinée et SOMIAG </a:t>
            </a:r>
            <a:r>
              <a:rPr lang="fr-FR" sz="2200" dirty="0" smtClean="0"/>
              <a:t>  </a:t>
            </a:r>
            <a:endParaRPr lang="fr-FR" sz="2200" dirty="0"/>
          </a:p>
          <a:p>
            <a:pPr marL="342900" lvl="1" indent="-342900" algn="just"/>
            <a:r>
              <a:rPr lang="fr-FR" sz="2400" dirty="0"/>
              <a:t>Les déclarations ITIE reçues des organismes collecteurs ont toutes été attestées par la Cour des Comptes, conformément aux instructions de déclaration adoptées par le Comité de Pilotage de l’ITIE-Guinée</a:t>
            </a:r>
            <a:r>
              <a:rPr lang="fr-FR" sz="2400" dirty="0" smtClean="0"/>
              <a:t>.</a:t>
            </a:r>
          </a:p>
          <a:p>
            <a:pPr marL="342900" lvl="1" indent="-342900" algn="just"/>
            <a:r>
              <a:rPr lang="en-US" sz="2400" dirty="0"/>
              <a:t>NB: en rouge: </a:t>
            </a:r>
            <a:r>
              <a:rPr lang="en-US" sz="2400" dirty="0" err="1"/>
              <a:t>entreprises</a:t>
            </a:r>
            <a:r>
              <a:rPr lang="en-US" sz="2400" dirty="0"/>
              <a:t> en </a:t>
            </a:r>
            <a:r>
              <a:rPr lang="en-US" sz="2400" dirty="0" err="1"/>
              <a:t>arrêt</a:t>
            </a:r>
            <a:r>
              <a:rPr lang="en-US" sz="2400" dirty="0"/>
              <a:t> </a:t>
            </a:r>
            <a:r>
              <a:rPr lang="en-US" sz="2400" dirty="0" err="1"/>
              <a:t>ou</a:t>
            </a:r>
            <a:r>
              <a:rPr lang="en-US" sz="2400" dirty="0"/>
              <a:t> en rupture de </a:t>
            </a:r>
            <a:r>
              <a:rPr lang="en-US" sz="2400" dirty="0" err="1"/>
              <a:t>contrat</a:t>
            </a:r>
            <a:r>
              <a:rPr lang="en-US" sz="2400" dirty="0"/>
              <a:t>.</a:t>
            </a:r>
            <a:endParaRPr lang="fr-FR" sz="2400" dirty="0"/>
          </a:p>
          <a:p>
            <a:pPr marL="342900" lvl="1" indent="-342900" algn="just"/>
            <a:r>
              <a:rPr lang="fr-FR" sz="2400" dirty="0" smtClean="0"/>
              <a:t> </a:t>
            </a:r>
            <a:endParaRPr lang="fr-FR" sz="2400" dirty="0"/>
          </a:p>
          <a:p>
            <a:endParaRPr lang="fr-FR" sz="2400" dirty="0"/>
          </a:p>
          <a:p>
            <a:endParaRPr lang="fr-FR" sz="2000" dirty="0"/>
          </a:p>
        </p:txBody>
      </p:sp>
    </p:spTree>
    <p:extLst>
      <p:ext uri="{BB962C8B-B14F-4D97-AF65-F5344CB8AC3E}">
        <p14:creationId xmlns:p14="http://schemas.microsoft.com/office/powerpoint/2010/main" val="28442541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Résultats de nos </a:t>
            </a:r>
            <a:r>
              <a:rPr lang="fr-FR" b="1" dirty="0" smtClean="0"/>
              <a:t>travaux (suite)</a:t>
            </a:r>
            <a:endParaRPr lang="fr-FR" dirty="0"/>
          </a:p>
        </p:txBody>
      </p:sp>
      <p:sp>
        <p:nvSpPr>
          <p:cNvPr id="3" name="Espace réservé du contenu 2"/>
          <p:cNvSpPr>
            <a:spLocks noGrp="1"/>
          </p:cNvSpPr>
          <p:nvPr>
            <p:ph idx="1"/>
          </p:nvPr>
        </p:nvSpPr>
        <p:spPr>
          <a:xfrm>
            <a:off x="677334" y="1529542"/>
            <a:ext cx="8596668" cy="5120639"/>
          </a:xfrm>
        </p:spPr>
        <p:txBody>
          <a:bodyPr>
            <a:normAutofit/>
          </a:bodyPr>
          <a:lstStyle/>
          <a:p>
            <a:pPr lvl="1" algn="just" fontAlgn="base"/>
            <a:r>
              <a:rPr lang="fr-FR" sz="2400" dirty="0" smtClean="0"/>
              <a:t>Les </a:t>
            </a:r>
            <a:r>
              <a:rPr lang="fr-FR" sz="2400" dirty="0"/>
              <a:t>déclarations ITIE de 22 des 35 entreprises extractives ayant participé à l’élaboration de ce Rapport ont été attestées par un auditeur externe, conformément aux instructions de déclaration adoptées par le Comité de Pilotage de l’ITIE-Guinée. </a:t>
            </a:r>
            <a:endParaRPr lang="fr-FR" sz="2400" dirty="0" smtClean="0"/>
          </a:p>
          <a:p>
            <a:pPr lvl="1" algn="just" fontAlgn="base"/>
            <a:r>
              <a:rPr lang="fr-FR" sz="2400" dirty="0"/>
              <a:t>Dans ce contexte, nous présentons ci-dessous l’ensemble des données ITIE déclarées par l’État, pour les 45 entreprises pour lesquelles le Périmètre du Rapport ITIE 2014 prévoyait un exercice de rapprochements avec les données ITIE déclarées par l’Etat : </a:t>
            </a:r>
          </a:p>
          <a:p>
            <a:pPr lvl="1" fontAlgn="base"/>
            <a:endParaRPr lang="fr-FR" sz="2400" dirty="0"/>
          </a:p>
          <a:p>
            <a:endParaRPr lang="fr-FR" sz="2400" dirty="0"/>
          </a:p>
        </p:txBody>
      </p:sp>
    </p:spTree>
    <p:extLst>
      <p:ext uri="{BB962C8B-B14F-4D97-AF65-F5344CB8AC3E}">
        <p14:creationId xmlns:p14="http://schemas.microsoft.com/office/powerpoint/2010/main" val="4223017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496" y="-95278"/>
            <a:ext cx="8596668" cy="1320800"/>
          </a:xfrm>
        </p:spPr>
        <p:txBody>
          <a:bodyPr>
            <a:normAutofit fontScale="90000"/>
          </a:bodyPr>
          <a:lstStyle/>
          <a:p>
            <a:r>
              <a:rPr lang="en-US" dirty="0" err="1" smtClean="0"/>
              <a:t>Paiements</a:t>
            </a:r>
            <a:r>
              <a:rPr lang="en-US" dirty="0" smtClean="0"/>
              <a:t> des 45 </a:t>
            </a:r>
            <a:r>
              <a:rPr lang="en-US" dirty="0" err="1" smtClean="0"/>
              <a:t>entreprises</a:t>
            </a:r>
            <a:r>
              <a:rPr lang="en-US" dirty="0" smtClean="0"/>
              <a:t> du </a:t>
            </a:r>
            <a:r>
              <a:rPr lang="en-US" dirty="0" err="1" smtClean="0"/>
              <a:t>périmètre</a:t>
            </a:r>
            <a:r>
              <a:rPr lang="en-US" dirty="0" smtClean="0"/>
              <a:t> pour </a:t>
            </a:r>
            <a:r>
              <a:rPr lang="en-US" dirty="0" err="1" smtClean="0"/>
              <a:t>l’exercice</a:t>
            </a:r>
            <a:r>
              <a:rPr lang="en-US" dirty="0" smtClean="0"/>
              <a:t> 2014 (</a:t>
            </a:r>
            <a:r>
              <a:rPr lang="en-US" dirty="0" err="1" smtClean="0"/>
              <a:t>paiements</a:t>
            </a:r>
            <a:r>
              <a:rPr lang="en-US" dirty="0" smtClean="0"/>
              <a:t>)</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78822487"/>
              </p:ext>
            </p:extLst>
          </p:nvPr>
        </p:nvGraphicFramePr>
        <p:xfrm>
          <a:off x="138022" y="2212348"/>
          <a:ext cx="10506976" cy="5154612"/>
        </p:xfrm>
        <a:graphic>
          <a:graphicData uri="http://schemas.openxmlformats.org/drawingml/2006/table">
            <a:tbl>
              <a:tblPr firstRow="1" bandRow="1">
                <a:tableStyleId>{5C22544A-7EE6-4342-B048-85BDC9FD1C3A}</a:tableStyleId>
              </a:tblPr>
              <a:tblGrid>
                <a:gridCol w="2626744"/>
                <a:gridCol w="2626744"/>
                <a:gridCol w="2626744"/>
                <a:gridCol w="2626744"/>
              </a:tblGrid>
              <a:tr h="477384">
                <a:tc>
                  <a:txBody>
                    <a:bodyPr/>
                    <a:lstStyle/>
                    <a:p>
                      <a:pPr marL="1905" marR="0" indent="0" algn="ctr">
                        <a:lnSpc>
                          <a:spcPct val="107000"/>
                        </a:lnSpc>
                        <a:spcBef>
                          <a:spcPts val="0"/>
                        </a:spcBef>
                        <a:spcAft>
                          <a:spcPts val="0"/>
                        </a:spcAft>
                      </a:pPr>
                      <a:r>
                        <a:rPr lang="fr-FR" sz="1800" dirty="0">
                          <a:effectLst/>
                        </a:rPr>
                        <a:t>1</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Frais d’instruction des dossiers des titres miniers</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30 </a:t>
                      </a:r>
                      <a:r>
                        <a:rPr lang="fr-FR" sz="1400" dirty="0" smtClean="0">
                          <a:effectLst/>
                        </a:rPr>
                        <a:t>507 (KGNF)</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342900" marR="1905" indent="-342900" algn="ctr">
                        <a:lnSpc>
                          <a:spcPct val="107000"/>
                        </a:lnSpc>
                        <a:spcBef>
                          <a:spcPts val="0"/>
                        </a:spcBef>
                        <a:spcAft>
                          <a:spcPts val="0"/>
                        </a:spcAft>
                        <a:buAutoNum type="arabicPlain" startAt="4"/>
                      </a:pPr>
                      <a:r>
                        <a:rPr lang="fr-FR" sz="1400" dirty="0" smtClean="0">
                          <a:effectLst/>
                        </a:rPr>
                        <a:t>(KUSD)</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374049">
                <a:tc>
                  <a:txBody>
                    <a:bodyPr/>
                    <a:lstStyle/>
                    <a:p>
                      <a:pPr marL="1905" marR="0" indent="0" algn="ctr">
                        <a:lnSpc>
                          <a:spcPct val="107000"/>
                        </a:lnSpc>
                        <a:spcBef>
                          <a:spcPts val="0"/>
                        </a:spcBef>
                        <a:spcAft>
                          <a:spcPts val="0"/>
                        </a:spcAft>
                      </a:pPr>
                      <a:r>
                        <a:rPr lang="fr-FR" sz="1800" dirty="0">
                          <a:effectLst/>
                        </a:rPr>
                        <a:t>2</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Droits fixes</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8 186 002</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1905" indent="0" algn="ctr">
                        <a:lnSpc>
                          <a:spcPct val="107000"/>
                        </a:lnSpc>
                        <a:spcBef>
                          <a:spcPts val="0"/>
                        </a:spcBef>
                        <a:spcAft>
                          <a:spcPts val="0"/>
                        </a:spcAft>
                      </a:pPr>
                      <a:r>
                        <a:rPr lang="fr-FR" sz="1400" dirty="0">
                          <a:effectLst/>
                        </a:rPr>
                        <a:t>1 167</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477384">
                <a:tc>
                  <a:txBody>
                    <a:bodyPr/>
                    <a:lstStyle/>
                    <a:p>
                      <a:pPr marL="1905" marR="0" indent="0" algn="ctr">
                        <a:lnSpc>
                          <a:spcPct val="107000"/>
                        </a:lnSpc>
                        <a:spcBef>
                          <a:spcPts val="0"/>
                        </a:spcBef>
                        <a:spcAft>
                          <a:spcPts val="0"/>
                        </a:spcAft>
                      </a:pPr>
                      <a:r>
                        <a:rPr lang="fr-FR" sz="1800" dirty="0">
                          <a:effectLst/>
                        </a:rPr>
                        <a:t>3</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Taxe sur les substances de carrières</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3 372 307</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ctr">
                        <a:lnSpc>
                          <a:spcPct val="107000"/>
                        </a:lnSpc>
                        <a:spcBef>
                          <a:spcPts val="0"/>
                        </a:spcBef>
                        <a:spcAft>
                          <a:spcPts val="0"/>
                        </a:spcAft>
                      </a:pPr>
                      <a:r>
                        <a:rPr lang="fr-FR" sz="1400" dirty="0">
                          <a:effectLst/>
                        </a:rPr>
                        <a:t>481</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477384">
                <a:tc>
                  <a:txBody>
                    <a:bodyPr/>
                    <a:lstStyle/>
                    <a:p>
                      <a:pPr marL="1905" marR="0" indent="0" algn="ctr">
                        <a:lnSpc>
                          <a:spcPct val="107000"/>
                        </a:lnSpc>
                        <a:spcBef>
                          <a:spcPts val="0"/>
                        </a:spcBef>
                        <a:spcAft>
                          <a:spcPts val="0"/>
                        </a:spcAft>
                      </a:pPr>
                      <a:r>
                        <a:rPr lang="fr-FR" sz="1800" dirty="0">
                          <a:effectLst/>
                        </a:rPr>
                        <a:t>4</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Pénalités liées aux infractions minières</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ctr">
                        <a:lnSpc>
                          <a:spcPct val="107000"/>
                        </a:lnSpc>
                        <a:spcBef>
                          <a:spcPts val="0"/>
                        </a:spcBef>
                        <a:spcAft>
                          <a:spcPts val="0"/>
                        </a:spcAft>
                      </a:pPr>
                      <a:r>
                        <a:rPr lang="fr-FR" sz="1400" dirty="0">
                          <a:effectLst/>
                        </a:rPr>
                        <a:t>-</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ctr">
                        <a:lnSpc>
                          <a:spcPct val="107000"/>
                        </a:lnSpc>
                        <a:spcBef>
                          <a:spcPts val="0"/>
                        </a:spcBef>
                        <a:spcAft>
                          <a:spcPts val="0"/>
                        </a:spcAft>
                      </a:pPr>
                      <a:r>
                        <a:rPr lang="fr-FR" sz="1400" dirty="0">
                          <a:effectLst/>
                        </a:rPr>
                        <a:t>-</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477384">
                <a:tc>
                  <a:txBody>
                    <a:bodyPr/>
                    <a:lstStyle/>
                    <a:p>
                      <a:pPr marL="1905" marR="0" indent="0" algn="ctr">
                        <a:lnSpc>
                          <a:spcPct val="107000"/>
                        </a:lnSpc>
                        <a:spcBef>
                          <a:spcPts val="0"/>
                        </a:spcBef>
                        <a:spcAft>
                          <a:spcPts val="0"/>
                        </a:spcAft>
                      </a:pPr>
                      <a:r>
                        <a:rPr lang="fr-FR" sz="1800" dirty="0">
                          <a:effectLst/>
                        </a:rPr>
                        <a:t>5</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Redevance de la BCRG sur les expéditions de l’or</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434 627</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ctr">
                        <a:lnSpc>
                          <a:spcPct val="107000"/>
                        </a:lnSpc>
                        <a:spcBef>
                          <a:spcPts val="0"/>
                        </a:spcBef>
                        <a:spcAft>
                          <a:spcPts val="0"/>
                        </a:spcAft>
                      </a:pPr>
                      <a:r>
                        <a:rPr lang="fr-FR" sz="1400" dirty="0">
                          <a:effectLst/>
                        </a:rPr>
                        <a:t>62</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707643">
                <a:tc>
                  <a:txBody>
                    <a:bodyPr/>
                    <a:lstStyle/>
                    <a:p>
                      <a:pPr marL="1905" marR="0" indent="0" algn="ctr">
                        <a:lnSpc>
                          <a:spcPct val="107000"/>
                        </a:lnSpc>
                        <a:spcBef>
                          <a:spcPts val="0"/>
                        </a:spcBef>
                        <a:spcAft>
                          <a:spcPts val="0"/>
                        </a:spcAft>
                      </a:pPr>
                      <a:r>
                        <a:rPr lang="fr-FR" sz="1800" dirty="0">
                          <a:effectLst/>
                        </a:rPr>
                        <a:t>6</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Taxe à l’exportation sur la production artisanale et industrielle (diamant)</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2 688 748</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1905" indent="0" algn="ctr">
                        <a:lnSpc>
                          <a:spcPct val="107000"/>
                        </a:lnSpc>
                        <a:spcBef>
                          <a:spcPts val="0"/>
                        </a:spcBef>
                        <a:spcAft>
                          <a:spcPts val="0"/>
                        </a:spcAft>
                      </a:pPr>
                      <a:r>
                        <a:rPr lang="fr-FR" sz="1400" dirty="0">
                          <a:effectLst/>
                        </a:rPr>
                        <a:t>383</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707643">
                <a:tc>
                  <a:txBody>
                    <a:bodyPr/>
                    <a:lstStyle/>
                    <a:p>
                      <a:pPr marL="1905" marR="0" indent="0" algn="ctr">
                        <a:lnSpc>
                          <a:spcPct val="107000"/>
                        </a:lnSpc>
                        <a:spcBef>
                          <a:spcPts val="0"/>
                        </a:spcBef>
                        <a:spcAft>
                          <a:spcPts val="0"/>
                        </a:spcAft>
                      </a:pPr>
                      <a:r>
                        <a:rPr lang="fr-FR" sz="1800" dirty="0">
                          <a:effectLst/>
                        </a:rPr>
                        <a:t>7</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Redevance comptoirs d'achat, acheteurs et collecteurs (art. 44)</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634 516</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ctr">
                        <a:lnSpc>
                          <a:spcPct val="107000"/>
                        </a:lnSpc>
                        <a:spcBef>
                          <a:spcPts val="0"/>
                        </a:spcBef>
                        <a:spcAft>
                          <a:spcPts val="0"/>
                        </a:spcAft>
                      </a:pPr>
                      <a:r>
                        <a:rPr lang="fr-FR" sz="1400" dirty="0">
                          <a:effectLst/>
                        </a:rPr>
                        <a:t>90</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707643">
                <a:tc>
                  <a:txBody>
                    <a:bodyPr/>
                    <a:lstStyle/>
                    <a:p>
                      <a:pPr marL="1905" marR="0" indent="0" algn="ctr">
                        <a:lnSpc>
                          <a:spcPct val="107000"/>
                        </a:lnSpc>
                        <a:spcBef>
                          <a:spcPts val="0"/>
                        </a:spcBef>
                        <a:spcAft>
                          <a:spcPts val="0"/>
                        </a:spcAft>
                      </a:pPr>
                      <a:r>
                        <a:rPr lang="fr-FR" sz="1800" dirty="0">
                          <a:effectLst/>
                        </a:rPr>
                        <a:t>8</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Redevance sur la commercialisation de l'or (art. 49)</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l">
                        <a:lnSpc>
                          <a:spcPct val="107000"/>
                        </a:lnSpc>
                        <a:spcBef>
                          <a:spcPts val="0"/>
                        </a:spcBef>
                        <a:spcAft>
                          <a:spcPts val="0"/>
                        </a:spcAft>
                      </a:pPr>
                      <a:r>
                        <a:rPr lang="fr-FR" sz="1400" dirty="0">
                          <a:effectLst/>
                        </a:rPr>
                        <a:t>120 000</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ctr">
                        <a:lnSpc>
                          <a:spcPct val="107000"/>
                        </a:lnSpc>
                        <a:spcBef>
                          <a:spcPts val="0"/>
                        </a:spcBef>
                        <a:spcAft>
                          <a:spcPts val="0"/>
                        </a:spcAft>
                      </a:pPr>
                      <a:r>
                        <a:rPr lang="fr-FR" sz="1400" dirty="0">
                          <a:effectLst/>
                        </a:rPr>
                        <a:t>17</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374049">
                <a:tc>
                  <a:txBody>
                    <a:bodyPr/>
                    <a:lstStyle/>
                    <a:p>
                      <a:pPr marL="1905" marR="0" indent="0" algn="ctr">
                        <a:lnSpc>
                          <a:spcPct val="107000"/>
                        </a:lnSpc>
                        <a:spcBef>
                          <a:spcPts val="0"/>
                        </a:spcBef>
                        <a:spcAft>
                          <a:spcPts val="0"/>
                        </a:spcAft>
                      </a:pPr>
                      <a:r>
                        <a:rPr lang="fr-FR" sz="1800" dirty="0">
                          <a:effectLst/>
                        </a:rPr>
                        <a:t>9</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Impôts sur les Sociétés</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1905" indent="0" algn="l">
                        <a:lnSpc>
                          <a:spcPct val="107000"/>
                        </a:lnSpc>
                        <a:spcBef>
                          <a:spcPts val="0"/>
                        </a:spcBef>
                        <a:spcAft>
                          <a:spcPts val="0"/>
                        </a:spcAft>
                      </a:pPr>
                      <a:r>
                        <a:rPr lang="fr-FR" sz="1400" dirty="0">
                          <a:effectLst/>
                        </a:rPr>
                        <a:t>620 717 886</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ctr">
                        <a:lnSpc>
                          <a:spcPct val="107000"/>
                        </a:lnSpc>
                        <a:spcBef>
                          <a:spcPts val="0"/>
                        </a:spcBef>
                        <a:spcAft>
                          <a:spcPts val="0"/>
                        </a:spcAft>
                      </a:pPr>
                      <a:r>
                        <a:rPr lang="fr-FR" sz="1400" dirty="0">
                          <a:effectLst/>
                        </a:rPr>
                        <a:t>88 484</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r h="374049">
                <a:tc>
                  <a:txBody>
                    <a:bodyPr/>
                    <a:lstStyle/>
                    <a:p>
                      <a:pPr marL="5715" marR="0" indent="0" algn="ctr">
                        <a:lnSpc>
                          <a:spcPct val="107000"/>
                        </a:lnSpc>
                        <a:spcBef>
                          <a:spcPts val="0"/>
                        </a:spcBef>
                        <a:spcAft>
                          <a:spcPts val="0"/>
                        </a:spcAft>
                      </a:pPr>
                      <a:r>
                        <a:rPr lang="fr-FR" sz="1800" dirty="0">
                          <a:effectLst/>
                        </a:rPr>
                        <a:t>10</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400" dirty="0">
                          <a:effectLst/>
                        </a:rPr>
                        <a:t>Retenues à la Source</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1905" indent="0" algn="l">
                        <a:lnSpc>
                          <a:spcPct val="107000"/>
                        </a:lnSpc>
                        <a:spcBef>
                          <a:spcPts val="0"/>
                        </a:spcBef>
                        <a:spcAft>
                          <a:spcPts val="0"/>
                        </a:spcAft>
                      </a:pPr>
                      <a:r>
                        <a:rPr lang="fr-FR" sz="1400" dirty="0">
                          <a:effectLst/>
                        </a:rPr>
                        <a:t>150 404 282</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2540" indent="0" algn="ctr">
                        <a:lnSpc>
                          <a:spcPct val="107000"/>
                        </a:lnSpc>
                        <a:spcBef>
                          <a:spcPts val="0"/>
                        </a:spcBef>
                        <a:spcAft>
                          <a:spcPts val="0"/>
                        </a:spcAft>
                      </a:pPr>
                      <a:r>
                        <a:rPr lang="fr-FR" sz="1400" dirty="0">
                          <a:effectLst/>
                        </a:rPr>
                        <a:t>21 440</a:t>
                      </a:r>
                      <a:endPar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r>
            </a:tbl>
          </a:graphicData>
        </a:graphic>
      </p:graphicFrame>
    </p:spTree>
    <p:extLst>
      <p:ext uri="{BB962C8B-B14F-4D97-AF65-F5344CB8AC3E}">
        <p14:creationId xmlns:p14="http://schemas.microsoft.com/office/powerpoint/2010/main" val="23306179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1646" y="609600"/>
            <a:ext cx="8412356" cy="621323"/>
          </a:xfrm>
        </p:spPr>
        <p:txBody>
          <a:bodyPr>
            <a:noAutofit/>
          </a:bodyPr>
          <a:lstStyle/>
          <a:p>
            <a:r>
              <a:rPr lang="fr-FR" sz="2400" b="1" dirty="0" smtClean="0"/>
              <a:t>Paiements des 45 entreprises du périmètre (suite)</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3238025"/>
              </p:ext>
            </p:extLst>
          </p:nvPr>
        </p:nvGraphicFramePr>
        <p:xfrm>
          <a:off x="677862" y="1388854"/>
          <a:ext cx="10797859" cy="5400137"/>
        </p:xfrm>
        <a:graphic>
          <a:graphicData uri="http://schemas.openxmlformats.org/drawingml/2006/table">
            <a:tbl>
              <a:tblPr firstRow="1" bandRow="1">
                <a:tableStyleId>{5C22544A-7EE6-4342-B048-85BDC9FD1C3A}</a:tableStyleId>
              </a:tblPr>
              <a:tblGrid>
                <a:gridCol w="1732842"/>
                <a:gridCol w="5041656"/>
                <a:gridCol w="2251287"/>
                <a:gridCol w="1772074"/>
              </a:tblGrid>
              <a:tr h="398658">
                <a:tc>
                  <a:txBody>
                    <a:bodyPr/>
                    <a:lstStyle/>
                    <a:p>
                      <a:pPr marL="1905" marR="0" indent="0" algn="ctr">
                        <a:lnSpc>
                          <a:spcPct val="107000"/>
                        </a:lnSpc>
                        <a:spcBef>
                          <a:spcPts val="0"/>
                        </a:spcBef>
                        <a:spcAft>
                          <a:spcPts val="0"/>
                        </a:spcAft>
                      </a:pPr>
                      <a:r>
                        <a:rPr lang="en-US"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N0</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en-US"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Flux de </a:t>
                      </a:r>
                      <a:r>
                        <a:rPr lang="en-US"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paiements</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KGNF</a:t>
                      </a:r>
                      <a:endParaRPr lang="fr-FR" dirty="0"/>
                    </a:p>
                  </a:txBody>
                  <a:tcPr/>
                </a:tc>
                <a:tc>
                  <a:txBody>
                    <a:bodyPr/>
                    <a:lstStyle/>
                    <a:p>
                      <a:r>
                        <a:rPr lang="en-US" dirty="0" smtClean="0"/>
                        <a:t>KUSD</a:t>
                      </a:r>
                      <a:endParaRPr lang="fr-FR" dirty="0"/>
                    </a:p>
                  </a:txBody>
                  <a:tcPr/>
                </a:tc>
              </a:tr>
              <a:tr h="688096">
                <a:tc>
                  <a:txBody>
                    <a:bodyPr/>
                    <a:lstStyle/>
                    <a:p>
                      <a:pPr marL="5715" marR="0" indent="0" algn="ctr">
                        <a:lnSpc>
                          <a:spcPct val="107000"/>
                        </a:lnSpc>
                        <a:spcBef>
                          <a:spcPts val="0"/>
                        </a:spcBef>
                        <a:spcAft>
                          <a:spcPts val="0"/>
                        </a:spcAft>
                      </a:pPr>
                      <a:r>
                        <a:rPr lang="fr-FR" sz="1800" dirty="0" smtClean="0">
                          <a:effectLst/>
                        </a:rPr>
                        <a:t>11</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dirty="0">
                          <a:effectLst/>
                        </a:rPr>
                        <a:t>Impôts sur le Revenu des Personnes Physiques</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fr-FR" sz="1800" b="0" i="0" u="none" strike="noStrike" kern="1200" baseline="0" dirty="0" smtClean="0">
                          <a:solidFill>
                            <a:schemeClr val="dk1"/>
                          </a:solidFill>
                          <a:latin typeface="+mn-lt"/>
                          <a:ea typeface="+mn-ea"/>
                          <a:cs typeface="+mn-cs"/>
                        </a:rPr>
                        <a:t>43 561 625</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6210</a:t>
                      </a:r>
                      <a:endParaRPr lang="fr-FR" dirty="0"/>
                    </a:p>
                  </a:txBody>
                  <a:tcPr/>
                </a:tc>
              </a:tr>
              <a:tr h="398658">
                <a:tc>
                  <a:txBody>
                    <a:bodyPr/>
                    <a:lstStyle/>
                    <a:p>
                      <a:pPr marL="5715" marR="0" indent="0" algn="ctr">
                        <a:lnSpc>
                          <a:spcPct val="107000"/>
                        </a:lnSpc>
                        <a:spcBef>
                          <a:spcPts val="0"/>
                        </a:spcBef>
                        <a:spcAft>
                          <a:spcPts val="0"/>
                        </a:spcAft>
                      </a:pPr>
                      <a:r>
                        <a:rPr lang="fr-FR" sz="1800" dirty="0" smtClean="0">
                          <a:effectLst/>
                        </a:rPr>
                        <a:t>12</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smtClean="0">
                          <a:effectLst/>
                        </a:rPr>
                        <a:t>Impôt sur le Patrimoine</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a:t>
                      </a:r>
                      <a:endParaRPr lang="fr-FR" dirty="0"/>
                    </a:p>
                  </a:txBody>
                  <a:tcPr/>
                </a:tc>
                <a:tc>
                  <a:txBody>
                    <a:bodyPr/>
                    <a:lstStyle/>
                    <a:p>
                      <a:r>
                        <a:rPr lang="en-US" dirty="0" smtClean="0"/>
                        <a:t>-</a:t>
                      </a:r>
                      <a:endParaRPr lang="fr-FR" dirty="0"/>
                    </a:p>
                  </a:txBody>
                  <a:tcPr/>
                </a:tc>
              </a:tr>
              <a:tr h="398658">
                <a:tc>
                  <a:txBody>
                    <a:bodyPr/>
                    <a:lstStyle/>
                    <a:p>
                      <a:pPr marL="5715" marR="0" indent="0" algn="ctr">
                        <a:lnSpc>
                          <a:spcPct val="107000"/>
                        </a:lnSpc>
                        <a:spcBef>
                          <a:spcPts val="0"/>
                        </a:spcBef>
                        <a:spcAft>
                          <a:spcPts val="0"/>
                        </a:spcAft>
                      </a:pPr>
                      <a:r>
                        <a:rPr lang="fr-FR" sz="1800" smtClean="0">
                          <a:effectLst/>
                        </a:rPr>
                        <a:t>13</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smtClean="0">
                          <a:effectLst/>
                        </a:rPr>
                        <a:t>Taxes sur Biens &amp; Services non miniers</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11</a:t>
                      </a:r>
                      <a:r>
                        <a:rPr lang="en-US" baseline="0" dirty="0" smtClean="0"/>
                        <a:t> 381 797</a:t>
                      </a:r>
                      <a:endParaRPr lang="fr-FR" dirty="0"/>
                    </a:p>
                  </a:txBody>
                  <a:tcPr/>
                </a:tc>
                <a:tc>
                  <a:txBody>
                    <a:bodyPr/>
                    <a:lstStyle/>
                    <a:p>
                      <a:r>
                        <a:rPr lang="en-US" dirty="0" smtClean="0"/>
                        <a:t>1 622</a:t>
                      </a:r>
                      <a:endParaRPr lang="fr-FR" dirty="0"/>
                    </a:p>
                  </a:txBody>
                  <a:tcPr/>
                </a:tc>
              </a:tr>
              <a:tr h="398658">
                <a:tc>
                  <a:txBody>
                    <a:bodyPr/>
                    <a:lstStyle/>
                    <a:p>
                      <a:pPr marL="5715" marR="0" indent="0" algn="ctr">
                        <a:lnSpc>
                          <a:spcPct val="107000"/>
                        </a:lnSpc>
                        <a:spcBef>
                          <a:spcPts val="0"/>
                        </a:spcBef>
                        <a:spcAft>
                          <a:spcPts val="0"/>
                        </a:spcAft>
                      </a:pPr>
                      <a:r>
                        <a:rPr lang="fr-FR" sz="1800" smtClean="0">
                          <a:effectLst/>
                        </a:rPr>
                        <a:t>14</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dirty="0" smtClean="0">
                          <a:effectLst/>
                        </a:rPr>
                        <a:t>Produits d'enregistrement</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a:t>
                      </a:r>
                      <a:endParaRPr lang="fr-FR" dirty="0"/>
                    </a:p>
                  </a:txBody>
                  <a:tcPr/>
                </a:tc>
                <a:tc>
                  <a:txBody>
                    <a:bodyPr/>
                    <a:lstStyle/>
                    <a:p>
                      <a:r>
                        <a:rPr lang="en-US" dirty="0" smtClean="0"/>
                        <a:t>-</a:t>
                      </a:r>
                      <a:endParaRPr lang="fr-FR" dirty="0"/>
                    </a:p>
                  </a:txBody>
                  <a:tcPr/>
                </a:tc>
              </a:tr>
              <a:tr h="398658">
                <a:tc>
                  <a:txBody>
                    <a:bodyPr/>
                    <a:lstStyle/>
                    <a:p>
                      <a:pPr marL="5715" marR="0" indent="0" algn="ctr">
                        <a:lnSpc>
                          <a:spcPct val="107000"/>
                        </a:lnSpc>
                        <a:spcBef>
                          <a:spcPts val="0"/>
                        </a:spcBef>
                        <a:spcAft>
                          <a:spcPts val="0"/>
                        </a:spcAft>
                      </a:pPr>
                      <a:r>
                        <a:rPr lang="fr-FR" sz="1800" smtClean="0">
                          <a:effectLst/>
                        </a:rPr>
                        <a:t>15</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smtClean="0">
                          <a:effectLst/>
                        </a:rPr>
                        <a:t>Taxe sur Téléphone</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a:t>
                      </a:r>
                      <a:endParaRPr lang="fr-FR" dirty="0"/>
                    </a:p>
                  </a:txBody>
                  <a:tcPr/>
                </a:tc>
                <a:tc>
                  <a:txBody>
                    <a:bodyPr/>
                    <a:lstStyle/>
                    <a:p>
                      <a:r>
                        <a:rPr lang="en-US" dirty="0" smtClean="0"/>
                        <a:t>-</a:t>
                      </a:r>
                      <a:endParaRPr lang="fr-FR" dirty="0"/>
                    </a:p>
                  </a:txBody>
                  <a:tcPr/>
                </a:tc>
              </a:tr>
              <a:tr h="398658">
                <a:tc>
                  <a:txBody>
                    <a:bodyPr/>
                    <a:lstStyle/>
                    <a:p>
                      <a:pPr marL="5715" marR="0" indent="0" algn="ctr">
                        <a:lnSpc>
                          <a:spcPct val="107000"/>
                        </a:lnSpc>
                        <a:spcBef>
                          <a:spcPts val="0"/>
                        </a:spcBef>
                        <a:spcAft>
                          <a:spcPts val="0"/>
                        </a:spcAft>
                      </a:pPr>
                      <a:r>
                        <a:rPr lang="fr-FR" sz="1800" smtClean="0">
                          <a:effectLst/>
                        </a:rPr>
                        <a:t>16</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smtClean="0">
                          <a:effectLst/>
                        </a:rPr>
                        <a:t>Taxes sur les Salaires</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75 140 746</a:t>
                      </a:r>
                      <a:endParaRPr lang="fr-FR" dirty="0"/>
                    </a:p>
                  </a:txBody>
                  <a:tcPr/>
                </a:tc>
                <a:tc>
                  <a:txBody>
                    <a:bodyPr/>
                    <a:lstStyle/>
                    <a:p>
                      <a:r>
                        <a:rPr lang="en-US" dirty="0" smtClean="0"/>
                        <a:t>10 711</a:t>
                      </a:r>
                      <a:endParaRPr lang="fr-FR" dirty="0"/>
                    </a:p>
                  </a:txBody>
                  <a:tcPr/>
                </a:tc>
              </a:tr>
              <a:tr h="649003">
                <a:tc>
                  <a:txBody>
                    <a:bodyPr/>
                    <a:lstStyle/>
                    <a:p>
                      <a:pPr marL="5715" marR="0" indent="0" algn="ctr">
                        <a:lnSpc>
                          <a:spcPct val="107000"/>
                        </a:lnSpc>
                        <a:spcBef>
                          <a:spcPts val="0"/>
                        </a:spcBef>
                        <a:spcAft>
                          <a:spcPts val="0"/>
                        </a:spcAft>
                      </a:pPr>
                      <a:r>
                        <a:rPr lang="fr-FR" sz="1800" smtClean="0">
                          <a:effectLst/>
                        </a:rPr>
                        <a:t>17</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pPr marL="0" marR="0" indent="0" algn="l">
                        <a:lnSpc>
                          <a:spcPct val="107000"/>
                        </a:lnSpc>
                        <a:spcBef>
                          <a:spcPts val="0"/>
                        </a:spcBef>
                        <a:spcAft>
                          <a:spcPts val="0"/>
                        </a:spcAft>
                      </a:pPr>
                      <a:r>
                        <a:rPr lang="fr-FR" sz="1800" smtClean="0">
                          <a:effectLst/>
                        </a:rPr>
                        <a:t>Taxe à l’exportation sur la production artisanale et industrielle (or)</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en-US" dirty="0" smtClean="0"/>
                        <a:t>253</a:t>
                      </a:r>
                      <a:r>
                        <a:rPr lang="en-US" baseline="0" dirty="0" smtClean="0"/>
                        <a:t> 979 732</a:t>
                      </a:r>
                      <a:endParaRPr lang="fr-FR" dirty="0"/>
                    </a:p>
                  </a:txBody>
                  <a:tcPr/>
                </a:tc>
                <a:tc>
                  <a:txBody>
                    <a:bodyPr/>
                    <a:lstStyle/>
                    <a:p>
                      <a:r>
                        <a:rPr lang="en-US" dirty="0" smtClean="0"/>
                        <a:t>36 205</a:t>
                      </a:r>
                      <a:endParaRPr lang="fr-FR" dirty="0"/>
                    </a:p>
                  </a:txBody>
                  <a:tcPr/>
                </a:tc>
              </a:tr>
              <a:tr h="982994">
                <a:tc>
                  <a:txBody>
                    <a:bodyPr/>
                    <a:lstStyle/>
                    <a:p>
                      <a:pPr marL="5715" marR="0" indent="0" algn="ctr">
                        <a:lnSpc>
                          <a:spcPct val="107000"/>
                        </a:lnSpc>
                        <a:spcBef>
                          <a:spcPts val="0"/>
                        </a:spcBef>
                        <a:spcAft>
                          <a:spcPts val="0"/>
                        </a:spcAft>
                      </a:pPr>
                      <a:r>
                        <a:rPr lang="fr-FR" sz="1800" smtClean="0">
                          <a:effectLst/>
                        </a:rPr>
                        <a:t>18</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fr-FR" sz="1800" b="0" i="0" u="none" strike="noStrike" kern="1200" baseline="0" dirty="0" smtClean="0">
                          <a:solidFill>
                            <a:schemeClr val="dk1"/>
                          </a:solidFill>
                          <a:latin typeface="+mn-lt"/>
                          <a:ea typeface="+mn-ea"/>
                          <a:cs typeface="+mn-cs"/>
                        </a:rPr>
                        <a:t>Frais de Douane (Droits, Redevances, Prélèvements, Amendes, Taxes, Tva,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144 198 222</a:t>
                      </a:r>
                      <a:endParaRPr lang="fr-FR" dirty="0"/>
                    </a:p>
                  </a:txBody>
                  <a:tcPr/>
                </a:tc>
                <a:tc>
                  <a:txBody>
                    <a:bodyPr/>
                    <a:lstStyle/>
                    <a:p>
                      <a:r>
                        <a:rPr lang="en-US" dirty="0" smtClean="0"/>
                        <a:t>20 556</a:t>
                      </a:r>
                      <a:endParaRPr lang="fr-FR" dirty="0"/>
                    </a:p>
                  </a:txBody>
                  <a:tcPr/>
                </a:tc>
              </a:tr>
              <a:tr h="688096">
                <a:tc>
                  <a:txBody>
                    <a:bodyPr/>
                    <a:lstStyle/>
                    <a:p>
                      <a:pPr marL="5715" marR="0" indent="0" algn="ctr">
                        <a:lnSpc>
                          <a:spcPct val="107000"/>
                        </a:lnSpc>
                        <a:spcBef>
                          <a:spcPts val="0"/>
                        </a:spcBef>
                        <a:spcAft>
                          <a:spcPts val="0"/>
                        </a:spcAft>
                      </a:pPr>
                      <a:r>
                        <a:rPr lang="fr-FR" sz="1800" smtClean="0">
                          <a:effectLst/>
                        </a:rPr>
                        <a:t>19</a:t>
                      </a:r>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8012" marT="16721" marB="0"/>
                </a:tc>
                <a:tc>
                  <a:txBody>
                    <a:bodyPr/>
                    <a:lstStyle/>
                    <a:p>
                      <a:r>
                        <a:rPr lang="fr-FR" sz="1800" b="0" i="0" u="none" strike="noStrike" kern="1200" baseline="0" dirty="0" smtClean="0">
                          <a:solidFill>
                            <a:schemeClr val="dk1"/>
                          </a:solidFill>
                          <a:latin typeface="+mn-lt"/>
                          <a:ea typeface="+mn-ea"/>
                          <a:cs typeface="+mn-cs"/>
                        </a:rPr>
                        <a:t>Taxe sur les substances minières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491 454 970</a:t>
                      </a:r>
                      <a:endParaRPr lang="fr-FR" dirty="0"/>
                    </a:p>
                  </a:txBody>
                  <a:tcPr/>
                </a:tc>
                <a:tc>
                  <a:txBody>
                    <a:bodyPr/>
                    <a:lstStyle/>
                    <a:p>
                      <a:r>
                        <a:rPr lang="en-US" dirty="0" smtClean="0"/>
                        <a:t>70 058</a:t>
                      </a:r>
                      <a:endParaRPr lang="fr-FR" dirty="0"/>
                    </a:p>
                  </a:txBody>
                  <a:tcPr/>
                </a:tc>
              </a:tr>
            </a:tbl>
          </a:graphicData>
        </a:graphic>
      </p:graphicFrame>
    </p:spTree>
    <p:extLst>
      <p:ext uri="{BB962C8B-B14F-4D97-AF65-F5344CB8AC3E}">
        <p14:creationId xmlns:p14="http://schemas.microsoft.com/office/powerpoint/2010/main" val="2453027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1. Contexte et objectifs de </a:t>
            </a:r>
            <a:r>
              <a:rPr lang="fr-FR" b="1" dirty="0" smtClean="0"/>
              <a:t>ces Rapports</a:t>
            </a:r>
            <a:endParaRPr lang="fr-FR" b="1" dirty="0"/>
          </a:p>
        </p:txBody>
      </p:sp>
      <p:sp>
        <p:nvSpPr>
          <p:cNvPr id="3" name="Espace réservé du contenu 2"/>
          <p:cNvSpPr>
            <a:spLocks noGrp="1"/>
          </p:cNvSpPr>
          <p:nvPr>
            <p:ph idx="1"/>
          </p:nvPr>
        </p:nvSpPr>
        <p:spPr/>
        <p:txBody>
          <a:bodyPr>
            <a:normAutofit/>
          </a:bodyPr>
          <a:lstStyle/>
          <a:p>
            <a:pPr marL="0" indent="0">
              <a:buNone/>
            </a:pPr>
            <a:r>
              <a:rPr lang="fr-FR" sz="2400" dirty="0"/>
              <a:t>1.1. Contexte</a:t>
            </a:r>
          </a:p>
          <a:p>
            <a:r>
              <a:rPr lang="fr-FR" sz="2400" dirty="0"/>
              <a:t>La Guinée a été admise comme pays Candidat à l’Initiative pour la Transparence dans </a:t>
            </a:r>
            <a:r>
              <a:rPr lang="fr-FR" sz="2400" dirty="0" smtClean="0"/>
              <a:t>les Industries </a:t>
            </a:r>
            <a:r>
              <a:rPr lang="fr-FR" sz="2400" dirty="0"/>
              <a:t>Extractives (ITIE) le 27 septembre 2007 ; elle dispose du statut de pays </a:t>
            </a:r>
            <a:r>
              <a:rPr lang="fr-FR" sz="2400" dirty="0" smtClean="0"/>
              <a:t>Conforme depuis </a:t>
            </a:r>
            <a:r>
              <a:rPr lang="fr-FR" sz="2400" dirty="0"/>
              <a:t>le 2 juillet 2014.</a:t>
            </a:r>
          </a:p>
          <a:p>
            <a:r>
              <a:rPr lang="fr-FR" sz="2400" dirty="0"/>
              <a:t>Les principales échéances de la mise en </a:t>
            </a:r>
            <a:r>
              <a:rPr lang="fr-FR" sz="2400" dirty="0" err="1"/>
              <a:t>oeuvre</a:t>
            </a:r>
            <a:r>
              <a:rPr lang="fr-FR" sz="2400" dirty="0"/>
              <a:t> de l’ITIE en Guinée (ITIE-Guinée) </a:t>
            </a:r>
            <a:r>
              <a:rPr lang="fr-FR" sz="2400" dirty="0" smtClean="0"/>
              <a:t>sont </a:t>
            </a:r>
            <a:r>
              <a:rPr lang="fr-FR" sz="2400" dirty="0"/>
              <a:t>présentées </a:t>
            </a:r>
            <a:r>
              <a:rPr lang="fr-FR" sz="2400" dirty="0" smtClean="0"/>
              <a:t>ci-dessous </a:t>
            </a:r>
            <a:r>
              <a:rPr lang="fr-FR" sz="2400" dirty="0"/>
              <a:t>:</a:t>
            </a:r>
          </a:p>
        </p:txBody>
      </p:sp>
    </p:spTree>
    <p:extLst>
      <p:ext uri="{BB962C8B-B14F-4D97-AF65-F5344CB8AC3E}">
        <p14:creationId xmlns:p14="http://schemas.microsoft.com/office/powerpoint/2010/main" val="3485446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440289" cy="674077"/>
          </a:xfrm>
        </p:spPr>
        <p:txBody>
          <a:bodyPr>
            <a:normAutofit/>
          </a:bodyPr>
          <a:lstStyle/>
          <a:p>
            <a:r>
              <a:rPr lang="fr-FR" sz="2400" b="1" dirty="0"/>
              <a:t>Paiements des 45 entreprises du périmètre (</a:t>
            </a:r>
            <a:r>
              <a:rPr lang="fr-FR" sz="2400" b="1" dirty="0" smtClean="0"/>
              <a:t>suite)</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84620938"/>
              </p:ext>
            </p:extLst>
          </p:nvPr>
        </p:nvGraphicFramePr>
        <p:xfrm>
          <a:off x="348880" y="1283676"/>
          <a:ext cx="9032512" cy="4464133"/>
        </p:xfrm>
        <a:graphic>
          <a:graphicData uri="http://schemas.openxmlformats.org/drawingml/2006/table">
            <a:tbl>
              <a:tblPr firstRow="1" firstCol="1" bandRow="1">
                <a:tableStyleId>{5C22544A-7EE6-4342-B048-85BDC9FD1C3A}</a:tableStyleId>
              </a:tblPr>
              <a:tblGrid>
                <a:gridCol w="522410"/>
                <a:gridCol w="4757523"/>
                <a:gridCol w="2108418"/>
                <a:gridCol w="1644161"/>
              </a:tblGrid>
              <a:tr h="656591">
                <a:tc>
                  <a:txBody>
                    <a:bodyPr/>
                    <a:lstStyle/>
                    <a:p>
                      <a:pPr marL="5715" marR="0" indent="0" algn="ctr">
                        <a:lnSpc>
                          <a:spcPct val="107000"/>
                        </a:lnSpc>
                        <a:spcBef>
                          <a:spcPts val="0"/>
                        </a:spcBef>
                        <a:spcAft>
                          <a:spcPts val="0"/>
                        </a:spcAft>
                      </a:pPr>
                      <a:r>
                        <a:rPr lang="fr-FR" sz="2000" dirty="0">
                          <a:effectLst/>
                        </a:rPr>
                        <a:t>20</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dirty="0">
                          <a:effectLst/>
                        </a:rPr>
                        <a:t>Dividendes</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2540" indent="0" algn="l">
                        <a:lnSpc>
                          <a:spcPct val="107000"/>
                        </a:lnSpc>
                        <a:spcBef>
                          <a:spcPts val="0"/>
                        </a:spcBef>
                        <a:spcAft>
                          <a:spcPts val="0"/>
                        </a:spcAft>
                      </a:pPr>
                      <a:r>
                        <a:rPr lang="fr-FR" sz="2000" dirty="0">
                          <a:effectLst/>
                        </a:rPr>
                        <a:t>72 393 250</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2540" indent="0" algn="l">
                        <a:lnSpc>
                          <a:spcPct val="107000"/>
                        </a:lnSpc>
                        <a:spcBef>
                          <a:spcPts val="0"/>
                        </a:spcBef>
                        <a:spcAft>
                          <a:spcPts val="0"/>
                        </a:spcAft>
                      </a:pPr>
                      <a:r>
                        <a:rPr lang="fr-FR" sz="2000" dirty="0">
                          <a:effectLst/>
                        </a:rPr>
                        <a:t>10 320</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r>
              <a:tr h="690790">
                <a:tc>
                  <a:txBody>
                    <a:bodyPr/>
                    <a:lstStyle/>
                    <a:p>
                      <a:pPr marL="5715" marR="0" indent="0" algn="ctr">
                        <a:lnSpc>
                          <a:spcPct val="107000"/>
                        </a:lnSpc>
                        <a:spcBef>
                          <a:spcPts val="0"/>
                        </a:spcBef>
                        <a:spcAft>
                          <a:spcPts val="0"/>
                        </a:spcAft>
                      </a:pPr>
                      <a:r>
                        <a:rPr lang="fr-FR" sz="2000">
                          <a:effectLst/>
                        </a:rPr>
                        <a:t>21</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dirty="0">
                          <a:effectLst/>
                        </a:rPr>
                        <a:t>Impôt sur la plus-value de cession</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dirty="0">
                          <a:effectLst/>
                        </a:rPr>
                        <a:t>-</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dirty="0">
                          <a:effectLst/>
                        </a:rPr>
                        <a:t>-</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r>
              <a:tr h="656591">
                <a:tc>
                  <a:txBody>
                    <a:bodyPr/>
                    <a:lstStyle/>
                    <a:p>
                      <a:pPr marL="5715" marR="0" indent="0" algn="ctr">
                        <a:lnSpc>
                          <a:spcPct val="107000"/>
                        </a:lnSpc>
                        <a:spcBef>
                          <a:spcPts val="0"/>
                        </a:spcBef>
                        <a:spcAft>
                          <a:spcPts val="0"/>
                        </a:spcAft>
                      </a:pPr>
                      <a:r>
                        <a:rPr lang="fr-FR" sz="2000">
                          <a:effectLst/>
                        </a:rPr>
                        <a:t>22</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a:effectLst/>
                        </a:rPr>
                        <a:t>Cotisations CNSS</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2540" indent="0" algn="l">
                        <a:lnSpc>
                          <a:spcPct val="107000"/>
                        </a:lnSpc>
                        <a:spcBef>
                          <a:spcPts val="0"/>
                        </a:spcBef>
                        <a:spcAft>
                          <a:spcPts val="0"/>
                        </a:spcAft>
                      </a:pPr>
                      <a:r>
                        <a:rPr lang="fr-FR" sz="2000" dirty="0">
                          <a:effectLst/>
                        </a:rPr>
                        <a:t>38 072 493</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1905" indent="0" algn="l">
                        <a:lnSpc>
                          <a:spcPct val="107000"/>
                        </a:lnSpc>
                        <a:spcBef>
                          <a:spcPts val="0"/>
                        </a:spcBef>
                        <a:spcAft>
                          <a:spcPts val="0"/>
                        </a:spcAft>
                      </a:pPr>
                      <a:r>
                        <a:rPr lang="fr-FR" sz="2000" dirty="0">
                          <a:effectLst/>
                        </a:rPr>
                        <a:t>5 427</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r>
              <a:tr h="602865">
                <a:tc>
                  <a:txBody>
                    <a:bodyPr/>
                    <a:lstStyle/>
                    <a:p>
                      <a:pPr marL="5715" marR="0" indent="0" algn="ctr">
                        <a:lnSpc>
                          <a:spcPct val="107000"/>
                        </a:lnSpc>
                        <a:spcBef>
                          <a:spcPts val="0"/>
                        </a:spcBef>
                        <a:spcAft>
                          <a:spcPts val="0"/>
                        </a:spcAft>
                      </a:pPr>
                      <a:r>
                        <a:rPr lang="fr-FR" sz="2000">
                          <a:effectLst/>
                        </a:rPr>
                        <a:t>23</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dirty="0">
                          <a:effectLst/>
                        </a:rPr>
                        <a:t>Loyers des Infrastructures minières</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2540" indent="0" algn="l">
                        <a:lnSpc>
                          <a:spcPct val="107000"/>
                        </a:lnSpc>
                        <a:spcBef>
                          <a:spcPts val="0"/>
                        </a:spcBef>
                        <a:spcAft>
                          <a:spcPts val="0"/>
                        </a:spcAft>
                      </a:pPr>
                      <a:r>
                        <a:rPr lang="fr-FR" sz="2000">
                          <a:effectLst/>
                        </a:rPr>
                        <a:t>39 001 706</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1905" indent="0" algn="l">
                        <a:lnSpc>
                          <a:spcPct val="107000"/>
                        </a:lnSpc>
                        <a:spcBef>
                          <a:spcPts val="0"/>
                        </a:spcBef>
                        <a:spcAft>
                          <a:spcPts val="0"/>
                        </a:spcAft>
                      </a:pPr>
                      <a:r>
                        <a:rPr lang="fr-FR" sz="2000" dirty="0">
                          <a:effectLst/>
                        </a:rPr>
                        <a:t>5 560</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r>
              <a:tr h="655373">
                <a:tc>
                  <a:txBody>
                    <a:bodyPr/>
                    <a:lstStyle/>
                    <a:p>
                      <a:pPr marL="5715" marR="0" indent="0" algn="ctr">
                        <a:lnSpc>
                          <a:spcPct val="107000"/>
                        </a:lnSpc>
                        <a:spcBef>
                          <a:spcPts val="0"/>
                        </a:spcBef>
                        <a:spcAft>
                          <a:spcPts val="0"/>
                        </a:spcAft>
                      </a:pPr>
                      <a:r>
                        <a:rPr lang="fr-FR" sz="2000">
                          <a:effectLst/>
                        </a:rPr>
                        <a:t>24</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a:effectLst/>
                        </a:rPr>
                        <a:t>Autres paiements significatifs</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a:effectLst/>
                        </a:rPr>
                        <a:t>-</a:t>
                      </a:r>
                      <a:endParaRPr lang="fr-FR"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000" dirty="0">
                          <a:effectLst/>
                        </a:rPr>
                        <a:t>-</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r>
              <a:tr h="1201923">
                <a:tc gridSpan="2">
                  <a:txBody>
                    <a:bodyPr/>
                    <a:lstStyle/>
                    <a:p>
                      <a:pPr marL="0" marR="0" indent="0" algn="l">
                        <a:lnSpc>
                          <a:spcPct val="107000"/>
                        </a:lnSpc>
                        <a:spcBef>
                          <a:spcPts val="0"/>
                        </a:spcBef>
                        <a:spcAft>
                          <a:spcPts val="0"/>
                        </a:spcAft>
                      </a:pPr>
                      <a:r>
                        <a:rPr lang="fr-FR" sz="2000" dirty="0">
                          <a:effectLst/>
                        </a:rPr>
                        <a:t>Total</a:t>
                      </a:r>
                      <a:endParaRPr lang="fr-F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hMerge="1">
                  <a:txBody>
                    <a:bodyPr/>
                    <a:lstStyle/>
                    <a:p>
                      <a:endParaRPr lang="fr-FR"/>
                    </a:p>
                  </a:txBody>
                  <a:tcPr/>
                </a:tc>
                <a:tc>
                  <a:txBody>
                    <a:bodyPr/>
                    <a:lstStyle/>
                    <a:p>
                      <a:pPr marL="0" marR="0" indent="0" algn="l">
                        <a:lnSpc>
                          <a:spcPct val="107000"/>
                        </a:lnSpc>
                        <a:spcBef>
                          <a:spcPts val="0"/>
                        </a:spcBef>
                        <a:spcAft>
                          <a:spcPts val="0"/>
                        </a:spcAft>
                      </a:pPr>
                      <a:r>
                        <a:rPr lang="fr-FR" sz="2400" b="1" dirty="0">
                          <a:effectLst/>
                        </a:rPr>
                        <a:t>1 955 773 417</a:t>
                      </a:r>
                      <a:endParaRPr lang="fr-F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c>
                  <a:txBody>
                    <a:bodyPr/>
                    <a:lstStyle/>
                    <a:p>
                      <a:pPr marL="0" marR="0" indent="0" algn="l">
                        <a:lnSpc>
                          <a:spcPct val="107000"/>
                        </a:lnSpc>
                        <a:spcBef>
                          <a:spcPts val="0"/>
                        </a:spcBef>
                        <a:spcAft>
                          <a:spcPts val="0"/>
                        </a:spcAft>
                      </a:pPr>
                      <a:r>
                        <a:rPr lang="fr-FR" sz="2400" b="1" dirty="0">
                          <a:effectLst/>
                        </a:rPr>
                        <a:t>278 797</a:t>
                      </a:r>
                      <a:endParaRPr lang="fr-F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14605" marT="30480" marB="0"/>
                </a:tc>
              </a:tr>
            </a:tbl>
          </a:graphicData>
        </a:graphic>
      </p:graphicFrame>
    </p:spTree>
    <p:extLst>
      <p:ext uri="{BB962C8B-B14F-4D97-AF65-F5344CB8AC3E}">
        <p14:creationId xmlns:p14="http://schemas.microsoft.com/office/powerpoint/2010/main" val="497238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35623"/>
          </a:xfrm>
        </p:spPr>
        <p:txBody>
          <a:bodyPr/>
          <a:lstStyle/>
          <a:p>
            <a:r>
              <a:rPr lang="fr-FR" b="1" dirty="0"/>
              <a:t>Résultats de nos </a:t>
            </a:r>
            <a:r>
              <a:rPr lang="fr-FR" b="1" dirty="0" smtClean="0"/>
              <a:t>travaux (suite)</a:t>
            </a:r>
            <a:endParaRPr lang="fr-FR" dirty="0"/>
          </a:p>
        </p:txBody>
      </p:sp>
      <p:sp>
        <p:nvSpPr>
          <p:cNvPr id="3" name="Espace réservé du contenu 2"/>
          <p:cNvSpPr>
            <a:spLocks noGrp="1"/>
          </p:cNvSpPr>
          <p:nvPr>
            <p:ph idx="1"/>
          </p:nvPr>
        </p:nvSpPr>
        <p:spPr>
          <a:xfrm>
            <a:off x="677334" y="1739153"/>
            <a:ext cx="8596668" cy="4302209"/>
          </a:xfrm>
        </p:spPr>
        <p:txBody>
          <a:bodyPr>
            <a:normAutofit lnSpcReduction="10000"/>
          </a:bodyPr>
          <a:lstStyle/>
          <a:p>
            <a:r>
              <a:rPr lang="fr-FR" sz="2400" dirty="0"/>
              <a:t>L’État a déclaré avoir reçu, en </a:t>
            </a:r>
            <a:r>
              <a:rPr lang="fr-FR" sz="2400" b="1" dirty="0"/>
              <a:t>2014</a:t>
            </a:r>
            <a:r>
              <a:rPr lang="fr-FR" sz="2400" dirty="0"/>
              <a:t>, près de </a:t>
            </a:r>
            <a:r>
              <a:rPr lang="fr-FR" sz="2400" b="1" dirty="0"/>
              <a:t>1 956 </a:t>
            </a:r>
            <a:r>
              <a:rPr lang="fr-FR" sz="2400" dirty="0"/>
              <a:t>MDS GNF (près de </a:t>
            </a:r>
            <a:r>
              <a:rPr lang="fr-FR" sz="2400" b="1" dirty="0"/>
              <a:t>279 MUSD</a:t>
            </a:r>
            <a:r>
              <a:rPr lang="fr-FR" sz="2400" dirty="0"/>
              <a:t>) des </a:t>
            </a:r>
            <a:r>
              <a:rPr lang="fr-FR" sz="2400" b="1" dirty="0"/>
              <a:t>45</a:t>
            </a:r>
            <a:r>
              <a:rPr lang="fr-FR" sz="2400" dirty="0"/>
              <a:t> entreprises identifiées par le Comité de Pilotage de l’ITIE-Guinée comme étant les entreprises extractives les plus contributrices au budget de l’État, pour lesquelles le Périmètre ITIE 2014 prévoyait un exercice de rapprochements. Ce montant représente près de 23% des revenus totaux (hors dons) de l’État. </a:t>
            </a:r>
          </a:p>
          <a:p>
            <a:r>
              <a:rPr lang="fr-FR" sz="2400" dirty="0"/>
              <a:t>  Les revenus totaux de l’État (hors dons) se sont chiffrés, pour l’année 2014, à 8 537 MDS GNF (près de 1,2 MDS USD). </a:t>
            </a:r>
          </a:p>
          <a:p>
            <a:pPr marL="0" indent="0">
              <a:buNone/>
            </a:pPr>
            <a:r>
              <a:rPr lang="fr-FR" dirty="0"/>
              <a:t> 	  </a:t>
            </a:r>
          </a:p>
          <a:p>
            <a:endParaRPr lang="fr-FR" dirty="0"/>
          </a:p>
        </p:txBody>
      </p:sp>
    </p:spTree>
    <p:extLst>
      <p:ext uri="{BB962C8B-B14F-4D97-AF65-F5344CB8AC3E}">
        <p14:creationId xmlns:p14="http://schemas.microsoft.com/office/powerpoint/2010/main" val="505689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33718"/>
          </a:xfrm>
        </p:spPr>
        <p:txBody>
          <a:bodyPr/>
          <a:lstStyle/>
          <a:p>
            <a:r>
              <a:rPr lang="fr-FR" b="1" dirty="0"/>
              <a:t>Résultats de nos </a:t>
            </a:r>
            <a:r>
              <a:rPr lang="fr-FR" b="1" dirty="0" smtClean="0"/>
              <a:t>travaux (suite)</a:t>
            </a:r>
            <a:endParaRPr lang="fr-FR" dirty="0"/>
          </a:p>
        </p:txBody>
      </p:sp>
      <p:sp>
        <p:nvSpPr>
          <p:cNvPr id="3" name="Espace réservé du contenu 2"/>
          <p:cNvSpPr>
            <a:spLocks noGrp="1"/>
          </p:cNvSpPr>
          <p:nvPr>
            <p:ph idx="1"/>
          </p:nvPr>
        </p:nvSpPr>
        <p:spPr>
          <a:xfrm>
            <a:off x="677334" y="1667435"/>
            <a:ext cx="8596668" cy="4373927"/>
          </a:xfrm>
        </p:spPr>
        <p:txBody>
          <a:bodyPr>
            <a:noAutofit/>
          </a:bodyPr>
          <a:lstStyle/>
          <a:p>
            <a:r>
              <a:rPr lang="fr-FR" sz="2400" dirty="0"/>
              <a:t>Pour les 10 entreprises pour lesquelles </a:t>
            </a:r>
            <a:r>
              <a:rPr lang="fr-FR" sz="2400" dirty="0" smtClean="0"/>
              <a:t>les Périmètres </a:t>
            </a:r>
            <a:r>
              <a:rPr lang="fr-FR" sz="2400" dirty="0"/>
              <a:t>ITIE </a:t>
            </a:r>
            <a:r>
              <a:rPr lang="fr-FR" sz="2400" dirty="0" smtClean="0"/>
              <a:t>2014 et 2015 prévoyaient </a:t>
            </a:r>
            <a:r>
              <a:rPr lang="fr-FR" sz="2400" dirty="0"/>
              <a:t>un exercice de rapprochements avec les données ITIE déclarées par l’Etat, et pour lesquelles nous n’avons pas reçu de déclarations ITIE, l’État a déclaré une contribution globale de près de 105 MDS </a:t>
            </a:r>
            <a:r>
              <a:rPr lang="fr-FR" sz="2400" dirty="0" smtClean="0"/>
              <a:t>GNF pour l’exercice 2014 </a:t>
            </a:r>
            <a:r>
              <a:rPr lang="fr-FR" sz="2400" dirty="0"/>
              <a:t>; ce niveau de contribution n’a de facto pu être confirmé par un travail de rapprochements. </a:t>
            </a:r>
            <a:endParaRPr lang="fr-FR" sz="2400" dirty="0" smtClean="0"/>
          </a:p>
          <a:p>
            <a:r>
              <a:rPr lang="fr-FR" sz="2400" dirty="0"/>
              <a:t>Enfin, nous présentons les données ITIE déclarées par l’État pour les 305 autres entreprises couvertes par le Périmètre du Rapport ITIE 2014 ; le niveau de contribution globale de ces 305 entreprises n’a donc pas été confirmé par un travail de rapprochements : </a:t>
            </a:r>
            <a:endParaRPr lang="en-US" sz="2400" dirty="0"/>
          </a:p>
        </p:txBody>
      </p:sp>
    </p:spTree>
    <p:extLst>
      <p:ext uri="{BB962C8B-B14F-4D97-AF65-F5344CB8AC3E}">
        <p14:creationId xmlns:p14="http://schemas.microsoft.com/office/powerpoint/2010/main" val="11570670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56891"/>
          </a:xfrm>
        </p:spPr>
        <p:txBody>
          <a:bodyPr>
            <a:normAutofit/>
          </a:bodyPr>
          <a:lstStyle/>
          <a:p>
            <a:r>
              <a:rPr lang="en-US" sz="3200" dirty="0" err="1" smtClean="0"/>
              <a:t>Paiements</a:t>
            </a:r>
            <a:r>
              <a:rPr lang="en-US" sz="3200" dirty="0" smtClean="0"/>
              <a:t> pour les 305 </a:t>
            </a:r>
            <a:r>
              <a:rPr lang="en-US" sz="3200" dirty="0" err="1" smtClean="0"/>
              <a:t>entreprises</a:t>
            </a:r>
            <a:r>
              <a:rPr lang="en-US" sz="3200" dirty="0" smtClean="0"/>
              <a:t> </a:t>
            </a:r>
            <a:r>
              <a:rPr lang="en-US" sz="3200" dirty="0" err="1" smtClean="0"/>
              <a:t>restantes</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34653075"/>
              </p:ext>
            </p:extLst>
          </p:nvPr>
        </p:nvGraphicFramePr>
        <p:xfrm>
          <a:off x="677862" y="1466494"/>
          <a:ext cx="11235217" cy="5287992"/>
        </p:xfrm>
        <a:graphic>
          <a:graphicData uri="http://schemas.openxmlformats.org/drawingml/2006/table">
            <a:tbl>
              <a:tblPr firstRow="1" bandRow="1">
                <a:tableStyleId>{5C22544A-7EE6-4342-B048-85BDC9FD1C3A}</a:tableStyleId>
              </a:tblPr>
              <a:tblGrid>
                <a:gridCol w="776799"/>
                <a:gridCol w="7747347"/>
                <a:gridCol w="1701986"/>
                <a:gridCol w="1009085"/>
              </a:tblGrid>
              <a:tr h="761964">
                <a:tc>
                  <a:txBody>
                    <a:bodyPr/>
                    <a:lstStyle/>
                    <a:p>
                      <a:endParaRPr lang="fr-FR" dirty="0"/>
                    </a:p>
                  </a:txBody>
                  <a:tcPr/>
                </a:tc>
                <a:tc>
                  <a:txBody>
                    <a:bodyPr/>
                    <a:lstStyle/>
                    <a:p>
                      <a:endParaRPr lang="fr-FR" dirty="0"/>
                    </a:p>
                  </a:txBody>
                  <a:tcPr/>
                </a:tc>
                <a:tc>
                  <a:txBody>
                    <a:bodyPr/>
                    <a:lstStyle/>
                    <a:p>
                      <a:r>
                        <a:rPr lang="en-US" dirty="0" smtClean="0"/>
                        <a:t>KGNF</a:t>
                      </a:r>
                      <a:endParaRPr lang="fr-FR" dirty="0"/>
                    </a:p>
                  </a:txBody>
                  <a:tcPr/>
                </a:tc>
                <a:tc>
                  <a:txBody>
                    <a:bodyPr/>
                    <a:lstStyle/>
                    <a:p>
                      <a:r>
                        <a:rPr lang="en-US" dirty="0" smtClean="0"/>
                        <a:t>KUSD</a:t>
                      </a:r>
                      <a:endParaRPr lang="fr-FR" dirty="0"/>
                    </a:p>
                  </a:txBody>
                  <a:tcPr/>
                </a:tc>
              </a:tr>
              <a:tr h="646148">
                <a:tc>
                  <a:txBody>
                    <a:bodyPr/>
                    <a:lstStyle/>
                    <a:p>
                      <a:r>
                        <a:rPr lang="fr-FR" sz="1800" b="0" i="0" u="none" strike="noStrike" kern="1200" baseline="0" dirty="0" smtClean="0">
                          <a:solidFill>
                            <a:schemeClr val="dk1"/>
                          </a:solidFill>
                          <a:latin typeface="+mn-lt"/>
                          <a:ea typeface="+mn-ea"/>
                          <a:cs typeface="+mn-cs"/>
                        </a:rPr>
                        <a:t> 1</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dk1"/>
                          </a:solidFill>
                          <a:latin typeface="+mn-lt"/>
                          <a:ea typeface="+mn-ea"/>
                          <a:cs typeface="+mn-cs"/>
                        </a:rPr>
                        <a:t> Frais d’instruction des dossiers des titres miniers</a:t>
                      </a:r>
                      <a:endParaRPr lang="fr-FR" dirty="0"/>
                    </a:p>
                  </a:txBody>
                  <a:tcPr/>
                </a:tc>
                <a:tc>
                  <a:txBody>
                    <a:bodyPr/>
                    <a:lstStyle/>
                    <a:p>
                      <a:r>
                        <a:rPr lang="fr-FR" sz="1800" b="0" i="0" u="none" strike="noStrike" kern="1200" baseline="0" dirty="0" smtClean="0">
                          <a:solidFill>
                            <a:schemeClr val="dk1"/>
                          </a:solidFill>
                          <a:latin typeface="+mn-lt"/>
                          <a:ea typeface="+mn-ea"/>
                          <a:cs typeface="+mn-cs"/>
                        </a:rPr>
                        <a:t>3 521</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dk1"/>
                          </a:solidFill>
                          <a:latin typeface="+mn-lt"/>
                          <a:ea typeface="+mn-ea"/>
                          <a:cs typeface="+mn-cs"/>
                        </a:rPr>
                        <a:t>1 </a:t>
                      </a:r>
                    </a:p>
                    <a:p>
                      <a:endParaRPr lang="fr-FR" dirty="0"/>
                    </a:p>
                  </a:txBody>
                  <a:tcPr/>
                </a:tc>
              </a:tr>
              <a:tr h="646148">
                <a:tc>
                  <a:txBody>
                    <a:bodyPr/>
                    <a:lstStyle/>
                    <a:p>
                      <a:r>
                        <a:rPr lang="en-US" dirty="0" smtClean="0"/>
                        <a:t>2</a:t>
                      </a:r>
                      <a:endParaRPr lang="fr-FR" dirty="0"/>
                    </a:p>
                  </a:txBody>
                  <a:tcPr/>
                </a:tc>
                <a:tc>
                  <a:txBody>
                    <a:bodyPr/>
                    <a:lstStyle/>
                    <a:p>
                      <a:r>
                        <a:rPr lang="fr-FR" sz="1800" b="0" i="0" u="none" strike="noStrike" kern="1200" baseline="0" dirty="0" smtClean="0">
                          <a:solidFill>
                            <a:schemeClr val="dk1"/>
                          </a:solidFill>
                          <a:latin typeface="+mn-lt"/>
                          <a:ea typeface="+mn-ea"/>
                          <a:cs typeface="+mn-cs"/>
                        </a:rPr>
                        <a:t>Droits fixes</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fr-FR" sz="1800" b="0" i="0" u="none" strike="noStrike" kern="1200" baseline="0" dirty="0" smtClean="0">
                          <a:solidFill>
                            <a:schemeClr val="dk1"/>
                          </a:solidFill>
                          <a:latin typeface="+mn-lt"/>
                          <a:ea typeface="+mn-ea"/>
                          <a:cs typeface="+mn-cs"/>
                        </a:rPr>
                        <a:t>30 983 </a:t>
                      </a:r>
                      <a:endParaRPr lang="fr-FR" dirty="0"/>
                    </a:p>
                  </a:txBody>
                  <a:tcPr/>
                </a:tc>
                <a:tc>
                  <a:txBody>
                    <a:bodyPr/>
                    <a:lstStyle/>
                    <a:p>
                      <a:r>
                        <a:rPr lang="en-US" dirty="0" smtClean="0"/>
                        <a:t>4</a:t>
                      </a:r>
                      <a:endParaRPr lang="fr-FR" dirty="0"/>
                    </a:p>
                  </a:txBody>
                  <a:tcPr/>
                </a:tc>
              </a:tr>
              <a:tr h="646896">
                <a:tc>
                  <a:txBody>
                    <a:bodyPr/>
                    <a:lstStyle/>
                    <a:p>
                      <a:r>
                        <a:rPr lang="en-US" dirty="0" smtClean="0"/>
                        <a:t>3</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 sur les substances de carrières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a:t>
                      </a:r>
                      <a:endParaRPr lang="fr-FR" dirty="0"/>
                    </a:p>
                  </a:txBody>
                  <a:tcPr/>
                </a:tc>
                <a:tc>
                  <a:txBody>
                    <a:bodyPr/>
                    <a:lstStyle/>
                    <a:p>
                      <a:r>
                        <a:rPr lang="en-US" dirty="0" smtClean="0"/>
                        <a:t>-</a:t>
                      </a:r>
                      <a:endParaRPr lang="fr-FR" dirty="0"/>
                    </a:p>
                  </a:txBody>
                  <a:tcPr/>
                </a:tc>
              </a:tr>
              <a:tr h="646148">
                <a:tc>
                  <a:txBody>
                    <a:bodyPr/>
                    <a:lstStyle/>
                    <a:p>
                      <a:r>
                        <a:rPr lang="en-US" dirty="0" smtClean="0"/>
                        <a:t>4</a:t>
                      </a:r>
                      <a:endParaRPr lang="fr-FR" dirty="0"/>
                    </a:p>
                  </a:txBody>
                  <a:tcPr/>
                </a:tc>
                <a:tc>
                  <a:txBody>
                    <a:bodyPr/>
                    <a:lstStyle/>
                    <a:p>
                      <a:r>
                        <a:rPr lang="fr-FR" sz="1800" b="0" i="0" u="none" strike="noStrike" kern="1200" baseline="0" dirty="0" smtClean="0">
                          <a:solidFill>
                            <a:schemeClr val="dk1"/>
                          </a:solidFill>
                          <a:latin typeface="+mn-lt"/>
                          <a:ea typeface="+mn-ea"/>
                          <a:cs typeface="+mn-cs"/>
                        </a:rPr>
                        <a:t>Pénalités liées aux infractions minières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a:t>
                      </a:r>
                      <a:endParaRPr lang="fr-FR" dirty="0"/>
                    </a:p>
                  </a:txBody>
                  <a:tcPr/>
                </a:tc>
                <a:tc>
                  <a:txBody>
                    <a:bodyPr/>
                    <a:lstStyle/>
                    <a:p>
                      <a:r>
                        <a:rPr lang="en-US" dirty="0" smtClean="0"/>
                        <a:t>-</a:t>
                      </a:r>
                      <a:endParaRPr lang="fr-FR" dirty="0"/>
                    </a:p>
                  </a:txBody>
                  <a:tcPr/>
                </a:tc>
              </a:tr>
              <a:tr h="646896">
                <a:tc>
                  <a:txBody>
                    <a:bodyPr/>
                    <a:lstStyle/>
                    <a:p>
                      <a:r>
                        <a:rPr lang="en-US" dirty="0" smtClean="0"/>
                        <a:t>5</a:t>
                      </a:r>
                      <a:endParaRPr lang="fr-FR" dirty="0"/>
                    </a:p>
                  </a:txBody>
                  <a:tcPr/>
                </a:tc>
                <a:tc>
                  <a:txBody>
                    <a:bodyPr/>
                    <a:lstStyle/>
                    <a:p>
                      <a:r>
                        <a:rPr lang="fr-FR" sz="1800" b="0" i="0" u="none" strike="noStrike" kern="1200" baseline="0" dirty="0" smtClean="0">
                          <a:solidFill>
                            <a:schemeClr val="dk1"/>
                          </a:solidFill>
                          <a:latin typeface="+mn-lt"/>
                          <a:ea typeface="+mn-ea"/>
                          <a:cs typeface="+mn-cs"/>
                        </a:rPr>
                        <a:t>Redevance de la BCRG sur les expéditions de l’or</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dk1"/>
                          </a:solidFill>
                          <a:latin typeface="+mn-lt"/>
                          <a:ea typeface="+mn-ea"/>
                          <a:cs typeface="+mn-cs"/>
                        </a:rPr>
                        <a:t>403 886 </a:t>
                      </a:r>
                    </a:p>
                    <a:p>
                      <a:endParaRPr lang="fr-FR" dirty="0"/>
                    </a:p>
                  </a:txBody>
                  <a:tcPr/>
                </a:tc>
                <a:tc>
                  <a:txBody>
                    <a:bodyPr/>
                    <a:lstStyle/>
                    <a:p>
                      <a:r>
                        <a:rPr lang="en-US" dirty="0" smtClean="0"/>
                        <a:t>58</a:t>
                      </a:r>
                      <a:endParaRPr lang="fr-FR" dirty="0"/>
                    </a:p>
                  </a:txBody>
                  <a:tcPr/>
                </a:tc>
              </a:tr>
              <a:tr h="646896">
                <a:tc>
                  <a:txBody>
                    <a:bodyPr/>
                    <a:lstStyle/>
                    <a:p>
                      <a:r>
                        <a:rPr lang="en-US" dirty="0" smtClean="0"/>
                        <a:t>6</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 à l’exportation sur la production artisanale et industrielle (diamant)</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dk1"/>
                          </a:solidFill>
                          <a:latin typeface="+mn-lt"/>
                          <a:ea typeface="+mn-ea"/>
                          <a:cs typeface="+mn-cs"/>
                        </a:rPr>
                        <a:t> 533 088 </a:t>
                      </a:r>
                    </a:p>
                    <a:p>
                      <a:endParaRPr lang="fr-FR" dirty="0"/>
                    </a:p>
                  </a:txBody>
                  <a:tcPr/>
                </a:tc>
                <a:tc>
                  <a:txBody>
                    <a:bodyPr/>
                    <a:lstStyle/>
                    <a:p>
                      <a:r>
                        <a:rPr lang="en-US" dirty="0" smtClean="0"/>
                        <a:t>76</a:t>
                      </a:r>
                      <a:endParaRPr lang="fr-FR" dirty="0"/>
                    </a:p>
                  </a:txBody>
                  <a:tcPr/>
                </a:tc>
              </a:tr>
              <a:tr h="646896">
                <a:tc>
                  <a:txBody>
                    <a:bodyPr/>
                    <a:lstStyle/>
                    <a:p>
                      <a:r>
                        <a:rPr lang="en-US" dirty="0" smtClean="0"/>
                        <a:t>7</a:t>
                      </a:r>
                      <a:endParaRPr lang="fr-FR" dirty="0"/>
                    </a:p>
                  </a:txBody>
                  <a:tcPr/>
                </a:tc>
                <a:tc>
                  <a:txBody>
                    <a:bodyPr/>
                    <a:lstStyle/>
                    <a:p>
                      <a:r>
                        <a:rPr lang="fr-FR" sz="1800" b="0" i="0" u="none" strike="noStrike" kern="1200" baseline="0" dirty="0" smtClean="0">
                          <a:solidFill>
                            <a:schemeClr val="dk1"/>
                          </a:solidFill>
                          <a:latin typeface="+mn-lt"/>
                          <a:ea typeface="+mn-ea"/>
                          <a:cs typeface="+mn-cs"/>
                        </a:rPr>
                        <a:t>Redevance comptoirs d'achat, acheteurs et collecteurs (art. 44) </a:t>
                      </a:r>
                      <a:endParaRPr lang="fr-FR" dirty="0"/>
                    </a:p>
                  </a:txBody>
                  <a:tcPr/>
                </a:tc>
                <a:tc>
                  <a:txBody>
                    <a:bodyPr/>
                    <a:lstStyle/>
                    <a:p>
                      <a:r>
                        <a:rPr lang="fr-FR" sz="1800" b="0" i="0" u="none" strike="noStrike" kern="1200" baseline="0" dirty="0" smtClean="0">
                          <a:solidFill>
                            <a:schemeClr val="dk1"/>
                          </a:solidFill>
                          <a:latin typeface="+mn-lt"/>
                          <a:ea typeface="+mn-ea"/>
                          <a:cs typeface="+mn-cs"/>
                        </a:rPr>
                        <a:t>159 338</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dk1"/>
                          </a:solidFill>
                          <a:latin typeface="+mn-lt"/>
                          <a:ea typeface="+mn-ea"/>
                          <a:cs typeface="+mn-cs"/>
                        </a:rPr>
                        <a:t>23 </a:t>
                      </a:r>
                    </a:p>
                    <a:p>
                      <a:endParaRPr lang="fr-FR" dirty="0"/>
                    </a:p>
                  </a:txBody>
                  <a:tcPr/>
                </a:tc>
              </a:tr>
            </a:tbl>
          </a:graphicData>
        </a:graphic>
      </p:graphicFrame>
    </p:spTree>
    <p:extLst>
      <p:ext uri="{BB962C8B-B14F-4D97-AF65-F5344CB8AC3E}">
        <p14:creationId xmlns:p14="http://schemas.microsoft.com/office/powerpoint/2010/main" val="34286648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600"/>
            <a:ext cx="10355101" cy="1320800"/>
          </a:xfrm>
        </p:spPr>
        <p:txBody>
          <a:bodyPr/>
          <a:lstStyle/>
          <a:p>
            <a:r>
              <a:rPr lang="en-US" dirty="0" err="1"/>
              <a:t>Paiements</a:t>
            </a:r>
            <a:r>
              <a:rPr lang="en-US" dirty="0"/>
              <a:t> pour les 305 </a:t>
            </a:r>
            <a:r>
              <a:rPr lang="en-US" dirty="0" err="1"/>
              <a:t>entreprises</a:t>
            </a:r>
            <a:r>
              <a:rPr lang="en-US" dirty="0"/>
              <a:t> </a:t>
            </a:r>
            <a:r>
              <a:rPr lang="en-US" dirty="0" err="1"/>
              <a:t>restantes</a:t>
            </a:r>
            <a:r>
              <a:rPr lang="en-US" dirty="0"/>
              <a:t> (suite)</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944078789"/>
              </p:ext>
            </p:extLst>
          </p:nvPr>
        </p:nvGraphicFramePr>
        <p:xfrm>
          <a:off x="677862" y="2160586"/>
          <a:ext cx="9539563" cy="4824057"/>
        </p:xfrm>
        <a:graphic>
          <a:graphicData uri="http://schemas.openxmlformats.org/drawingml/2006/table">
            <a:tbl>
              <a:tblPr firstRow="1" bandRow="1">
                <a:tableStyleId>{5C22544A-7EE6-4342-B048-85BDC9FD1C3A}</a:tableStyleId>
              </a:tblPr>
              <a:tblGrid>
                <a:gridCol w="968394"/>
                <a:gridCol w="5549674"/>
                <a:gridCol w="2067340"/>
                <a:gridCol w="954155"/>
              </a:tblGrid>
              <a:tr h="505485">
                <a:tc>
                  <a:txBody>
                    <a:bodyPr/>
                    <a:lstStyle/>
                    <a:p>
                      <a:endParaRPr lang="fr-FR" sz="2400" dirty="0"/>
                    </a:p>
                  </a:txBody>
                  <a:tcPr/>
                </a:tc>
                <a:tc>
                  <a:txBody>
                    <a:bodyPr/>
                    <a:lstStyle/>
                    <a:p>
                      <a:endParaRPr lang="fr-FR" sz="2400" dirty="0"/>
                    </a:p>
                  </a:txBody>
                  <a:tcPr/>
                </a:tc>
                <a:tc>
                  <a:txBody>
                    <a:bodyPr/>
                    <a:lstStyle/>
                    <a:p>
                      <a:r>
                        <a:rPr lang="en-US" sz="2400" dirty="0" smtClean="0"/>
                        <a:t>K</a:t>
                      </a:r>
                      <a:r>
                        <a:rPr lang="en-US" sz="2400" baseline="0" dirty="0" smtClean="0"/>
                        <a:t> GNF</a:t>
                      </a:r>
                      <a:endParaRPr lang="fr-FR" sz="2400" dirty="0"/>
                    </a:p>
                  </a:txBody>
                  <a:tcPr/>
                </a:tc>
                <a:tc>
                  <a:txBody>
                    <a:bodyPr/>
                    <a:lstStyle/>
                    <a:p>
                      <a:r>
                        <a:rPr lang="en-US" sz="2400" dirty="0" smtClean="0"/>
                        <a:t>KUSD</a:t>
                      </a:r>
                      <a:endParaRPr lang="fr-FR" sz="2400" dirty="0"/>
                    </a:p>
                  </a:txBody>
                  <a:tcPr/>
                </a:tc>
              </a:tr>
              <a:tr h="872481">
                <a:tc>
                  <a:txBody>
                    <a:bodyPr/>
                    <a:lstStyle/>
                    <a:p>
                      <a:r>
                        <a:rPr lang="en-US" sz="2400" dirty="0" smtClean="0"/>
                        <a:t>8</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Redevance sur la commercialisation de l'or (art. 49) </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60 000</a:t>
                      </a:r>
                      <a:endParaRPr lang="fr-FR"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400" b="0" i="0" u="none" strike="noStrike" kern="1200" baseline="0" dirty="0" smtClean="0">
                          <a:solidFill>
                            <a:schemeClr val="dk1"/>
                          </a:solidFill>
                          <a:latin typeface="+mn-lt"/>
                          <a:ea typeface="+mn-ea"/>
                          <a:cs typeface="+mn-cs"/>
                        </a:rPr>
                        <a:t>9 </a:t>
                      </a:r>
                    </a:p>
                  </a:txBody>
                  <a:tcPr/>
                </a:tc>
              </a:tr>
              <a:tr h="505485">
                <a:tc>
                  <a:txBody>
                    <a:bodyPr/>
                    <a:lstStyle/>
                    <a:p>
                      <a:r>
                        <a:rPr lang="en-US" sz="2400" dirty="0" smtClean="0"/>
                        <a:t>9</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Impôts sur les Sociétés</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1 582 389 </a:t>
                      </a:r>
                      <a:endParaRPr lang="fr-FR"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400" b="0" i="0" u="none" strike="noStrike" kern="1200" baseline="0" dirty="0" smtClean="0">
                          <a:solidFill>
                            <a:schemeClr val="dk1"/>
                          </a:solidFill>
                          <a:latin typeface="+mn-lt"/>
                          <a:ea typeface="+mn-ea"/>
                          <a:cs typeface="+mn-cs"/>
                        </a:rPr>
                        <a:t>226 </a:t>
                      </a:r>
                    </a:p>
                  </a:txBody>
                  <a:tcPr/>
                </a:tc>
              </a:tr>
              <a:tr h="505485">
                <a:tc>
                  <a:txBody>
                    <a:bodyPr/>
                    <a:lstStyle/>
                    <a:p>
                      <a:r>
                        <a:rPr lang="en-US" sz="2400" dirty="0" smtClean="0"/>
                        <a:t>10</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Retenues à la Source</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11 412 462 </a:t>
                      </a:r>
                      <a:endParaRPr lang="fr-FR"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400" b="0" i="0" u="none" strike="noStrike" kern="1200" baseline="0" dirty="0" smtClean="0">
                          <a:solidFill>
                            <a:schemeClr val="dk1"/>
                          </a:solidFill>
                          <a:latin typeface="+mn-lt"/>
                          <a:ea typeface="+mn-ea"/>
                          <a:cs typeface="+mn-cs"/>
                        </a:rPr>
                        <a:t>1 627 </a:t>
                      </a:r>
                    </a:p>
                  </a:txBody>
                  <a:tcPr/>
                </a:tc>
              </a:tr>
              <a:tr h="1246401">
                <a:tc>
                  <a:txBody>
                    <a:bodyPr/>
                    <a:lstStyle/>
                    <a:p>
                      <a:r>
                        <a:rPr lang="en-US" sz="2400" dirty="0" smtClean="0"/>
                        <a:t>11</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Impôts sur le Revenu des Personnes Physiques</a:t>
                      </a:r>
                    </a:p>
                    <a:p>
                      <a:r>
                        <a:rPr lang="fr-FR" sz="2400" b="0" i="0" u="none" strike="noStrike" kern="1200" baseline="0" dirty="0" smtClean="0">
                          <a:solidFill>
                            <a:schemeClr val="dk1"/>
                          </a:solidFill>
                          <a:latin typeface="+mn-lt"/>
                          <a:ea typeface="+mn-ea"/>
                          <a:cs typeface="+mn-cs"/>
                        </a:rPr>
                        <a:t> </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270 999 </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39</a:t>
                      </a:r>
                      <a:endParaRPr lang="fr-FR" sz="2400" dirty="0"/>
                    </a:p>
                  </a:txBody>
                  <a:tcPr/>
                </a:tc>
              </a:tr>
              <a:tr h="505485">
                <a:tc>
                  <a:txBody>
                    <a:bodyPr/>
                    <a:lstStyle/>
                    <a:p>
                      <a:r>
                        <a:rPr lang="en-US" sz="2400" dirty="0" smtClean="0"/>
                        <a:t>12</a:t>
                      </a:r>
                      <a:endParaRPr lang="fr-FR" sz="2400" dirty="0"/>
                    </a:p>
                  </a:txBody>
                  <a:tcPr/>
                </a:tc>
                <a:tc>
                  <a:txBody>
                    <a:bodyPr/>
                    <a:lstStyle/>
                    <a:p>
                      <a:r>
                        <a:rPr lang="fr-FR" sz="2400" b="0" i="0" u="none" strike="noStrike" kern="1200" baseline="0" dirty="0" smtClean="0">
                          <a:solidFill>
                            <a:schemeClr val="dk1"/>
                          </a:solidFill>
                          <a:latin typeface="+mn-lt"/>
                          <a:ea typeface="+mn-ea"/>
                          <a:cs typeface="+mn-cs"/>
                        </a:rPr>
                        <a:t>Impôt sur le Patrimoine  </a:t>
                      </a:r>
                    </a:p>
                    <a:p>
                      <a:r>
                        <a:rPr lang="fr-FR" sz="2400" b="0" i="0" u="none" strike="noStrike" kern="1200" baseline="0" dirty="0" smtClean="0">
                          <a:solidFill>
                            <a:schemeClr val="dk1"/>
                          </a:solidFill>
                          <a:latin typeface="+mn-lt"/>
                          <a:ea typeface="+mn-ea"/>
                          <a:cs typeface="+mn-cs"/>
                        </a:rPr>
                        <a:t> </a:t>
                      </a:r>
                      <a:endParaRPr lang="fr-FR" sz="2400" dirty="0" smtClean="0"/>
                    </a:p>
                    <a:p>
                      <a:endParaRPr lang="fr-FR" sz="2400" dirty="0"/>
                    </a:p>
                  </a:txBody>
                  <a:tcPr/>
                </a:tc>
                <a:tc>
                  <a:txBody>
                    <a:bodyPr/>
                    <a:lstStyle/>
                    <a:p>
                      <a:r>
                        <a:rPr lang="en-US" sz="2400" dirty="0" smtClean="0"/>
                        <a:t>-</a:t>
                      </a:r>
                      <a:endParaRPr lang="fr-FR" sz="2400" dirty="0"/>
                    </a:p>
                  </a:txBody>
                  <a:tcPr/>
                </a:tc>
                <a:tc>
                  <a:txBody>
                    <a:bodyPr/>
                    <a:lstStyle/>
                    <a:p>
                      <a:r>
                        <a:rPr lang="en-US" sz="2400" dirty="0" smtClean="0"/>
                        <a:t>-</a:t>
                      </a:r>
                      <a:endParaRPr lang="fr-FR" sz="2400" dirty="0"/>
                    </a:p>
                  </a:txBody>
                  <a:tcPr/>
                </a:tc>
              </a:tr>
            </a:tbl>
          </a:graphicData>
        </a:graphic>
      </p:graphicFrame>
    </p:spTree>
    <p:extLst>
      <p:ext uri="{BB962C8B-B14F-4D97-AF65-F5344CB8AC3E}">
        <p14:creationId xmlns:p14="http://schemas.microsoft.com/office/powerpoint/2010/main" val="2227110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7213" y="0"/>
            <a:ext cx="9261796" cy="1061049"/>
          </a:xfrm>
        </p:spPr>
        <p:txBody>
          <a:bodyPr>
            <a:normAutofit fontScale="90000"/>
          </a:bodyPr>
          <a:lstStyle/>
          <a:p>
            <a:r>
              <a:rPr lang="en-US" sz="3200" dirty="0" err="1"/>
              <a:t>Paiements</a:t>
            </a:r>
            <a:r>
              <a:rPr lang="en-US" sz="3200" dirty="0"/>
              <a:t> pour les 305 </a:t>
            </a:r>
            <a:r>
              <a:rPr lang="en-US" sz="3200" dirty="0" err="1" smtClean="0"/>
              <a:t>entreprises</a:t>
            </a:r>
            <a:r>
              <a:rPr lang="en-US" sz="3200" dirty="0" smtClean="0"/>
              <a:t> </a:t>
            </a:r>
            <a:r>
              <a:rPr lang="en-US" sz="3200" dirty="0" err="1" smtClean="0"/>
              <a:t>restantes</a:t>
            </a:r>
            <a:r>
              <a:rPr lang="en-US" sz="3200" dirty="0" smtClean="0"/>
              <a:t> (suite)</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12359791"/>
              </p:ext>
            </p:extLst>
          </p:nvPr>
        </p:nvGraphicFramePr>
        <p:xfrm>
          <a:off x="677333" y="1181817"/>
          <a:ext cx="11514667" cy="5361223"/>
        </p:xfrm>
        <a:graphic>
          <a:graphicData uri="http://schemas.openxmlformats.org/drawingml/2006/table">
            <a:tbl>
              <a:tblPr firstRow="1" bandRow="1">
                <a:tableStyleId>{5C22544A-7EE6-4342-B048-85BDC9FD1C3A}</a:tableStyleId>
              </a:tblPr>
              <a:tblGrid>
                <a:gridCol w="637644"/>
                <a:gridCol w="7590483"/>
                <a:gridCol w="2146852"/>
                <a:gridCol w="1139688"/>
              </a:tblGrid>
              <a:tr h="380709">
                <a:tc>
                  <a:txBody>
                    <a:bodyPr/>
                    <a:lstStyle/>
                    <a:p>
                      <a:endParaRPr lang="fr-FR" dirty="0"/>
                    </a:p>
                  </a:txBody>
                  <a:tcPr/>
                </a:tc>
                <a:tc>
                  <a:txBody>
                    <a:bodyPr/>
                    <a:lstStyle/>
                    <a:p>
                      <a:endParaRPr lang="fr-FR" dirty="0"/>
                    </a:p>
                  </a:txBody>
                  <a:tcPr/>
                </a:tc>
                <a:tc>
                  <a:txBody>
                    <a:bodyPr/>
                    <a:lstStyle/>
                    <a:p>
                      <a:r>
                        <a:rPr lang="en-US" dirty="0" smtClean="0"/>
                        <a:t>KGNF</a:t>
                      </a:r>
                      <a:endParaRPr lang="fr-FR" dirty="0"/>
                    </a:p>
                  </a:txBody>
                  <a:tcPr/>
                </a:tc>
                <a:tc>
                  <a:txBody>
                    <a:bodyPr/>
                    <a:lstStyle/>
                    <a:p>
                      <a:r>
                        <a:rPr lang="en-US" dirty="0" smtClean="0"/>
                        <a:t>K USD</a:t>
                      </a:r>
                      <a:endParaRPr lang="fr-FR" dirty="0"/>
                    </a:p>
                  </a:txBody>
                  <a:tcPr/>
                </a:tc>
              </a:tr>
              <a:tr h="380709">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657115">
                <a:tc>
                  <a:txBody>
                    <a:bodyPr/>
                    <a:lstStyle/>
                    <a:p>
                      <a:r>
                        <a:rPr lang="en-US" dirty="0" smtClean="0"/>
                        <a:t>13</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Taxes sur Biens &amp; Services non miniers</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fr-FR" sz="1800" b="0" i="0" u="none" strike="noStrike" kern="1200" baseline="0" dirty="0" smtClean="0">
                          <a:solidFill>
                            <a:schemeClr val="dk1"/>
                          </a:solidFill>
                          <a:latin typeface="+mn-lt"/>
                          <a:ea typeface="+mn-ea"/>
                          <a:cs typeface="+mn-cs"/>
                        </a:rPr>
                        <a:t>12 429 701 </a:t>
                      </a:r>
                      <a:endParaRPr lang="fr-FR" dirty="0"/>
                    </a:p>
                  </a:txBody>
                  <a:tcPr/>
                </a:tc>
                <a:tc>
                  <a:txBody>
                    <a:bodyPr/>
                    <a:lstStyle/>
                    <a:p>
                      <a:r>
                        <a:rPr lang="fr-FR" sz="1800" b="0" i="0" u="none" strike="noStrike" kern="1200" baseline="0" dirty="0" smtClean="0">
                          <a:solidFill>
                            <a:schemeClr val="dk1"/>
                          </a:solidFill>
                          <a:latin typeface="+mn-lt"/>
                          <a:ea typeface="+mn-ea"/>
                          <a:cs typeface="+mn-cs"/>
                        </a:rPr>
                        <a:t>1 772 </a:t>
                      </a:r>
                      <a:endParaRPr lang="fr-FR" dirty="0"/>
                    </a:p>
                  </a:txBody>
                  <a:tcPr/>
                </a:tc>
              </a:tr>
              <a:tr h="657115">
                <a:tc>
                  <a:txBody>
                    <a:bodyPr/>
                    <a:lstStyle/>
                    <a:p>
                      <a:r>
                        <a:rPr lang="en-US" dirty="0" smtClean="0"/>
                        <a:t>14</a:t>
                      </a:r>
                      <a:endParaRPr lang="fr-FR" dirty="0"/>
                    </a:p>
                  </a:txBody>
                  <a:tcPr/>
                </a:tc>
                <a:tc>
                  <a:txBody>
                    <a:bodyPr/>
                    <a:lstStyle/>
                    <a:p>
                      <a:r>
                        <a:rPr lang="fr-FR" sz="1800" b="0" i="0" u="none" strike="noStrike" kern="1200" baseline="0" dirty="0" smtClean="0">
                          <a:solidFill>
                            <a:schemeClr val="dk1"/>
                          </a:solidFill>
                          <a:latin typeface="+mn-lt"/>
                          <a:ea typeface="+mn-ea"/>
                          <a:cs typeface="+mn-cs"/>
                        </a:rPr>
                        <a:t>Produits d'enregistrement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a:t>
                      </a:r>
                      <a:endParaRPr lang="fr-FR" dirty="0"/>
                    </a:p>
                  </a:txBody>
                  <a:tcPr/>
                </a:tc>
                <a:tc>
                  <a:txBody>
                    <a:bodyPr/>
                    <a:lstStyle/>
                    <a:p>
                      <a:r>
                        <a:rPr lang="en-US" dirty="0" smtClean="0"/>
                        <a:t>-</a:t>
                      </a:r>
                      <a:endParaRPr lang="fr-FR" dirty="0"/>
                    </a:p>
                  </a:txBody>
                  <a:tcPr/>
                </a:tc>
              </a:tr>
              <a:tr h="657115">
                <a:tc>
                  <a:txBody>
                    <a:bodyPr/>
                    <a:lstStyle/>
                    <a:p>
                      <a:r>
                        <a:rPr lang="en-US" dirty="0" smtClean="0"/>
                        <a:t>15</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 sur Téléphone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a:t>
                      </a:r>
                      <a:endParaRPr lang="fr-FR" dirty="0"/>
                    </a:p>
                  </a:txBody>
                  <a:tcPr/>
                </a:tc>
                <a:tc>
                  <a:txBody>
                    <a:bodyPr/>
                    <a:lstStyle/>
                    <a:p>
                      <a:r>
                        <a:rPr lang="en-US" dirty="0" smtClean="0"/>
                        <a:t>-</a:t>
                      </a:r>
                      <a:endParaRPr lang="fr-FR" dirty="0"/>
                    </a:p>
                  </a:txBody>
                  <a:tcPr/>
                </a:tc>
              </a:tr>
              <a:tr h="657115">
                <a:tc>
                  <a:txBody>
                    <a:bodyPr/>
                    <a:lstStyle/>
                    <a:p>
                      <a:r>
                        <a:rPr lang="en-US" dirty="0" smtClean="0"/>
                        <a:t>16</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Taxes sur les Salaires</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fr-FR" sz="1800" b="0" i="0" u="none" strike="noStrike" kern="1200" baseline="0" dirty="0" smtClean="0">
                          <a:solidFill>
                            <a:schemeClr val="dk1"/>
                          </a:solidFill>
                          <a:latin typeface="+mn-lt"/>
                          <a:ea typeface="+mn-ea"/>
                          <a:cs typeface="+mn-cs"/>
                        </a:rPr>
                        <a:t>1 512 160 </a:t>
                      </a:r>
                      <a:endParaRPr lang="fr-FR" dirty="0"/>
                    </a:p>
                  </a:txBody>
                  <a:tcPr/>
                </a:tc>
                <a:tc>
                  <a:txBody>
                    <a:bodyPr/>
                    <a:lstStyle/>
                    <a:p>
                      <a:r>
                        <a:rPr lang="fr-FR" sz="1800" b="0" i="0" u="none" strike="noStrike" kern="1200" baseline="0" dirty="0" smtClean="0">
                          <a:solidFill>
                            <a:schemeClr val="dk1"/>
                          </a:solidFill>
                          <a:latin typeface="+mn-lt"/>
                          <a:ea typeface="+mn-ea"/>
                          <a:cs typeface="+mn-cs"/>
                        </a:rPr>
                        <a:t>216</a:t>
                      </a:r>
                      <a:endParaRPr lang="fr-FR" dirty="0"/>
                    </a:p>
                  </a:txBody>
                  <a:tcPr/>
                </a:tc>
              </a:tr>
              <a:tr h="657115">
                <a:tc>
                  <a:txBody>
                    <a:bodyPr/>
                    <a:lstStyle/>
                    <a:p>
                      <a:r>
                        <a:rPr lang="en-US" dirty="0" smtClean="0"/>
                        <a:t>17</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 à l’exportation sur la production artisanale et industrielle (or)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fr-FR" sz="1800" b="0" i="0" u="none" strike="noStrike" kern="1200" baseline="0" dirty="0" smtClean="0">
                          <a:solidFill>
                            <a:schemeClr val="dk1"/>
                          </a:solidFill>
                          <a:latin typeface="+mn-lt"/>
                          <a:ea typeface="+mn-ea"/>
                          <a:cs typeface="+mn-cs"/>
                        </a:rPr>
                        <a:t>2 014 708 </a:t>
                      </a:r>
                      <a:endParaRPr lang="fr-FR" dirty="0"/>
                    </a:p>
                  </a:txBody>
                  <a:tcPr/>
                </a:tc>
                <a:tc>
                  <a:txBody>
                    <a:bodyPr/>
                    <a:lstStyle/>
                    <a:p>
                      <a:r>
                        <a:rPr lang="fr-FR" sz="1800" b="0" i="0" u="none" strike="noStrike" kern="1200" baseline="0" dirty="0" smtClean="0">
                          <a:solidFill>
                            <a:schemeClr val="dk1"/>
                          </a:solidFill>
                          <a:latin typeface="+mn-lt"/>
                          <a:ea typeface="+mn-ea"/>
                          <a:cs typeface="+mn-cs"/>
                        </a:rPr>
                        <a:t>287</a:t>
                      </a:r>
                      <a:endParaRPr lang="fr-FR" dirty="0"/>
                    </a:p>
                  </a:txBody>
                  <a:tcPr/>
                </a:tc>
              </a:tr>
              <a:tr h="657115">
                <a:tc>
                  <a:txBody>
                    <a:bodyPr/>
                    <a:lstStyle/>
                    <a:p>
                      <a:r>
                        <a:rPr lang="en-US" dirty="0" smtClean="0"/>
                        <a:t>18</a:t>
                      </a:r>
                      <a:endParaRPr lang="fr-FR" dirty="0"/>
                    </a:p>
                  </a:txBody>
                  <a:tcPr/>
                </a:tc>
                <a:tc>
                  <a:txBody>
                    <a:bodyPr/>
                    <a:lstStyle/>
                    <a:p>
                      <a:r>
                        <a:rPr lang="fr-FR" sz="1800" b="0" i="0" u="none" strike="noStrike" kern="1200" baseline="0" dirty="0" smtClean="0">
                          <a:solidFill>
                            <a:schemeClr val="dk1"/>
                          </a:solidFill>
                          <a:latin typeface="+mn-lt"/>
                          <a:ea typeface="+mn-ea"/>
                          <a:cs typeface="+mn-cs"/>
                        </a:rPr>
                        <a:t>Frais de Douane (Droits, Redevances, Prélèvements, Amendes, Taxes, Tva, ..) </a:t>
                      </a:r>
                      <a:endParaRPr lang="fr-FR" dirty="0"/>
                    </a:p>
                  </a:txBody>
                  <a:tcPr/>
                </a:tc>
                <a:tc>
                  <a:txBody>
                    <a:bodyPr/>
                    <a:lstStyle/>
                    <a:p>
                      <a:r>
                        <a:rPr lang="fr-FR" sz="1800" b="0" i="0" u="none" strike="noStrike" kern="1200" baseline="0" dirty="0" smtClean="0">
                          <a:solidFill>
                            <a:schemeClr val="dk1"/>
                          </a:solidFill>
                          <a:latin typeface="+mn-lt"/>
                          <a:ea typeface="+mn-ea"/>
                          <a:cs typeface="+mn-cs"/>
                        </a:rPr>
                        <a:t>14 726 504</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dk1"/>
                          </a:solidFill>
                          <a:latin typeface="+mn-lt"/>
                          <a:ea typeface="+mn-ea"/>
                          <a:cs typeface="+mn-cs"/>
                        </a:rPr>
                        <a:t>2 099 </a:t>
                      </a:r>
                    </a:p>
                  </a:txBody>
                  <a:tcPr/>
                </a:tc>
              </a:tr>
              <a:tr h="657115">
                <a:tc>
                  <a:txBody>
                    <a:bodyPr/>
                    <a:lstStyle/>
                    <a:p>
                      <a:r>
                        <a:rPr lang="en-US" dirty="0" smtClean="0"/>
                        <a:t>19</a:t>
                      </a:r>
                      <a:endParaRPr lang="fr-FR" dirty="0"/>
                    </a:p>
                  </a:txBody>
                  <a:tcPr/>
                </a:tc>
                <a:tc>
                  <a:txBody>
                    <a:bodyPr/>
                    <a:lstStyle/>
                    <a:p>
                      <a:r>
                        <a:rPr lang="fr-FR" sz="1800" b="0" i="0" u="none" strike="noStrike" kern="1200" baseline="0" dirty="0" smtClean="0">
                          <a:solidFill>
                            <a:schemeClr val="dk1"/>
                          </a:solidFill>
                          <a:latin typeface="+mn-lt"/>
                          <a:ea typeface="+mn-ea"/>
                          <a:cs typeface="+mn-cs"/>
                        </a:rPr>
                        <a:t>Taxe sur les substances minières </a:t>
                      </a:r>
                    </a:p>
                    <a:p>
                      <a:r>
                        <a:rPr lang="fr-FR" sz="1800" b="0" i="0" u="none" strike="noStrike" kern="1200" baseline="0" dirty="0" smtClean="0">
                          <a:solidFill>
                            <a:schemeClr val="dk1"/>
                          </a:solidFill>
                          <a:latin typeface="+mn-lt"/>
                          <a:ea typeface="+mn-ea"/>
                          <a:cs typeface="+mn-cs"/>
                        </a:rPr>
                        <a:t> </a:t>
                      </a:r>
                      <a:endParaRPr lang="fr-FR" dirty="0"/>
                    </a:p>
                  </a:txBody>
                  <a:tcPr/>
                </a:tc>
                <a:tc>
                  <a:txBody>
                    <a:bodyPr/>
                    <a:lstStyle/>
                    <a:p>
                      <a:r>
                        <a:rPr lang="en-US" dirty="0" smtClean="0"/>
                        <a:t>-</a:t>
                      </a:r>
                      <a:endParaRPr lang="fr-FR" dirty="0"/>
                    </a:p>
                  </a:txBody>
                  <a:tcPr/>
                </a:tc>
                <a:tc>
                  <a:txBody>
                    <a:bodyPr/>
                    <a:lstStyle/>
                    <a:p>
                      <a:r>
                        <a:rPr lang="en-US" dirty="0" smtClean="0"/>
                        <a:t>-</a:t>
                      </a:r>
                      <a:endParaRPr lang="fr-FR" dirty="0"/>
                    </a:p>
                  </a:txBody>
                  <a:tcPr/>
                </a:tc>
              </a:tr>
            </a:tbl>
          </a:graphicData>
        </a:graphic>
      </p:graphicFrame>
    </p:spTree>
    <p:extLst>
      <p:ext uri="{BB962C8B-B14F-4D97-AF65-F5344CB8AC3E}">
        <p14:creationId xmlns:p14="http://schemas.microsoft.com/office/powerpoint/2010/main" val="19647571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601"/>
            <a:ext cx="9778631" cy="632604"/>
          </a:xfrm>
        </p:spPr>
        <p:txBody>
          <a:bodyPr>
            <a:normAutofit/>
          </a:bodyPr>
          <a:lstStyle/>
          <a:p>
            <a:r>
              <a:rPr lang="en-US" sz="3200" dirty="0" err="1"/>
              <a:t>Paiements</a:t>
            </a:r>
            <a:r>
              <a:rPr lang="en-US" sz="3200" dirty="0"/>
              <a:t> pour les 305 </a:t>
            </a:r>
            <a:r>
              <a:rPr lang="en-US" sz="3200" dirty="0" err="1"/>
              <a:t>entreprises</a:t>
            </a:r>
            <a:r>
              <a:rPr lang="en-US" sz="3200" dirty="0"/>
              <a:t> </a:t>
            </a:r>
            <a:r>
              <a:rPr lang="en-US" sz="3200" dirty="0" err="1"/>
              <a:t>restantes</a:t>
            </a:r>
            <a:r>
              <a:rPr lang="en-US" sz="3200" dirty="0"/>
              <a:t> (suite)</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080441711"/>
              </p:ext>
            </p:extLst>
          </p:nvPr>
        </p:nvGraphicFramePr>
        <p:xfrm>
          <a:off x="677333" y="1181819"/>
          <a:ext cx="11019557" cy="6018122"/>
        </p:xfrm>
        <a:graphic>
          <a:graphicData uri="http://schemas.openxmlformats.org/drawingml/2006/table">
            <a:tbl>
              <a:tblPr firstRow="1" bandRow="1">
                <a:tableStyleId>{5C22544A-7EE6-4342-B048-85BDC9FD1C3A}</a:tableStyleId>
              </a:tblPr>
              <a:tblGrid>
                <a:gridCol w="1291647"/>
                <a:gridCol w="4999793"/>
                <a:gridCol w="3057820"/>
                <a:gridCol w="1670297"/>
              </a:tblGrid>
              <a:tr h="490332">
                <a:tc>
                  <a:txBody>
                    <a:bodyPr/>
                    <a:lstStyle/>
                    <a:p>
                      <a:endParaRPr lang="fr-FR" sz="2800" dirty="0"/>
                    </a:p>
                  </a:txBody>
                  <a:tcPr/>
                </a:tc>
                <a:tc>
                  <a:txBody>
                    <a:bodyPr/>
                    <a:lstStyle/>
                    <a:p>
                      <a:endParaRPr lang="fr-FR" sz="2800" dirty="0"/>
                    </a:p>
                  </a:txBody>
                  <a:tcPr/>
                </a:tc>
                <a:tc>
                  <a:txBody>
                    <a:bodyPr/>
                    <a:lstStyle/>
                    <a:p>
                      <a:r>
                        <a:rPr lang="en-US" sz="2800" dirty="0" smtClean="0"/>
                        <a:t>K GNF</a:t>
                      </a:r>
                      <a:endParaRPr lang="fr-FR" sz="2800" dirty="0"/>
                    </a:p>
                  </a:txBody>
                  <a:tcPr/>
                </a:tc>
                <a:tc>
                  <a:txBody>
                    <a:bodyPr/>
                    <a:lstStyle/>
                    <a:p>
                      <a:r>
                        <a:rPr lang="en-US" sz="2800" dirty="0" smtClean="0"/>
                        <a:t>K USD</a:t>
                      </a:r>
                      <a:endParaRPr lang="fr-FR" sz="2800" dirty="0"/>
                    </a:p>
                  </a:txBody>
                  <a:tcPr/>
                </a:tc>
              </a:tr>
              <a:tr h="894134">
                <a:tc>
                  <a:txBody>
                    <a:bodyPr/>
                    <a:lstStyle/>
                    <a:p>
                      <a:r>
                        <a:rPr lang="en-US" sz="2800" dirty="0" smtClean="0"/>
                        <a:t>20</a:t>
                      </a:r>
                      <a:endParaRPr lang="fr-FR" sz="28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800" b="0" i="0" u="none" strike="noStrike" kern="1200" baseline="0" dirty="0" smtClean="0">
                          <a:solidFill>
                            <a:schemeClr val="dk1"/>
                          </a:solidFill>
                          <a:latin typeface="+mn-lt"/>
                          <a:ea typeface="+mn-ea"/>
                          <a:cs typeface="+mn-cs"/>
                        </a:rPr>
                        <a:t>Dividendes </a:t>
                      </a:r>
                    </a:p>
                    <a:p>
                      <a:endParaRPr lang="fr-FR" sz="2800" dirty="0"/>
                    </a:p>
                  </a:txBody>
                  <a:tcPr/>
                </a:tc>
                <a:tc>
                  <a:txBody>
                    <a:bodyPr/>
                    <a:lstStyle/>
                    <a:p>
                      <a:r>
                        <a:rPr lang="en-US" sz="2800" dirty="0" smtClean="0"/>
                        <a:t>-</a:t>
                      </a:r>
                      <a:endParaRPr lang="fr-FR" sz="2800" dirty="0"/>
                    </a:p>
                  </a:txBody>
                  <a:tcPr/>
                </a:tc>
                <a:tc>
                  <a:txBody>
                    <a:bodyPr/>
                    <a:lstStyle/>
                    <a:p>
                      <a:r>
                        <a:rPr lang="en-US" sz="2800" dirty="0" smtClean="0"/>
                        <a:t>-</a:t>
                      </a:r>
                      <a:endParaRPr lang="fr-FR" sz="2800" dirty="0"/>
                    </a:p>
                  </a:txBody>
                  <a:tcPr/>
                </a:tc>
              </a:tr>
              <a:tr h="894134">
                <a:tc>
                  <a:txBody>
                    <a:bodyPr/>
                    <a:lstStyle/>
                    <a:p>
                      <a:r>
                        <a:rPr lang="en-US" sz="2800" dirty="0" smtClean="0"/>
                        <a:t>21</a:t>
                      </a:r>
                      <a:endParaRPr lang="fr-FR" sz="2800" dirty="0"/>
                    </a:p>
                  </a:txBody>
                  <a:tcPr/>
                </a:tc>
                <a:tc>
                  <a:txBody>
                    <a:bodyPr/>
                    <a:lstStyle/>
                    <a:p>
                      <a:r>
                        <a:rPr lang="fr-FR" sz="2800" b="0" i="0" u="none" strike="noStrike" kern="1200" baseline="0" dirty="0" smtClean="0">
                          <a:solidFill>
                            <a:schemeClr val="dk1"/>
                          </a:solidFill>
                          <a:latin typeface="+mn-lt"/>
                          <a:ea typeface="+mn-ea"/>
                          <a:cs typeface="+mn-cs"/>
                        </a:rPr>
                        <a:t>Impôt sur la plus-value de cession</a:t>
                      </a:r>
                      <a:endParaRPr lang="fr-FR" sz="2800" dirty="0"/>
                    </a:p>
                  </a:txBody>
                  <a:tcPr/>
                </a:tc>
                <a:tc>
                  <a:txBody>
                    <a:bodyPr/>
                    <a:lstStyle/>
                    <a:p>
                      <a:r>
                        <a:rPr lang="en-US" sz="2800" dirty="0" smtClean="0"/>
                        <a:t>-</a:t>
                      </a:r>
                      <a:endParaRPr lang="fr-FR" sz="2800" dirty="0"/>
                    </a:p>
                  </a:txBody>
                  <a:tcPr/>
                </a:tc>
                <a:tc>
                  <a:txBody>
                    <a:bodyPr/>
                    <a:lstStyle/>
                    <a:p>
                      <a:r>
                        <a:rPr lang="en-US" sz="2800" dirty="0" smtClean="0"/>
                        <a:t>-</a:t>
                      </a:r>
                      <a:endParaRPr lang="fr-FR" sz="2800" dirty="0"/>
                    </a:p>
                  </a:txBody>
                  <a:tcPr/>
                </a:tc>
              </a:tr>
              <a:tr h="490332">
                <a:tc>
                  <a:txBody>
                    <a:bodyPr/>
                    <a:lstStyle/>
                    <a:p>
                      <a:r>
                        <a:rPr lang="en-US" sz="2800" dirty="0" smtClean="0"/>
                        <a:t>22</a:t>
                      </a:r>
                      <a:endParaRPr lang="fr-FR" sz="28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800" b="0" i="0" u="none" strike="noStrike" kern="1200" baseline="0" dirty="0" smtClean="0">
                          <a:solidFill>
                            <a:schemeClr val="dk1"/>
                          </a:solidFill>
                          <a:latin typeface="+mn-lt"/>
                          <a:ea typeface="+mn-ea"/>
                          <a:cs typeface="+mn-cs"/>
                        </a:rPr>
                        <a:t>Cotisations CNSS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800" b="0" i="0" u="none" strike="noStrike" kern="1200" baseline="0" dirty="0" smtClean="0">
                          <a:solidFill>
                            <a:schemeClr val="dk1"/>
                          </a:solidFill>
                          <a:latin typeface="+mn-lt"/>
                          <a:ea typeface="+mn-ea"/>
                          <a:cs typeface="+mn-cs"/>
                        </a:rPr>
                        <a:t>131 724 </a:t>
                      </a:r>
                      <a:endParaRPr lang="fr-FR" sz="28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2800" b="0" i="0" u="none" strike="noStrike" kern="1200" baseline="0" dirty="0" smtClean="0">
                          <a:solidFill>
                            <a:schemeClr val="dk1"/>
                          </a:solidFill>
                          <a:latin typeface="+mn-lt"/>
                          <a:ea typeface="+mn-ea"/>
                          <a:cs typeface="+mn-cs"/>
                        </a:rPr>
                        <a:t>19</a:t>
                      </a:r>
                      <a:endParaRPr lang="fr-FR" sz="2800" dirty="0" smtClean="0"/>
                    </a:p>
                  </a:txBody>
                  <a:tcPr/>
                </a:tc>
              </a:tr>
              <a:tr h="1297937">
                <a:tc>
                  <a:txBody>
                    <a:bodyPr/>
                    <a:lstStyle/>
                    <a:p>
                      <a:r>
                        <a:rPr lang="en-US" sz="2800" dirty="0" smtClean="0"/>
                        <a:t>23</a:t>
                      </a:r>
                      <a:endParaRPr lang="fr-FR" sz="2800" dirty="0"/>
                    </a:p>
                  </a:txBody>
                  <a:tcPr/>
                </a:tc>
                <a:tc>
                  <a:txBody>
                    <a:bodyPr/>
                    <a:lstStyle/>
                    <a:p>
                      <a:r>
                        <a:rPr lang="fr-FR" sz="2800" b="0" i="0" u="none" strike="noStrike" kern="1200" baseline="0" dirty="0" smtClean="0">
                          <a:solidFill>
                            <a:schemeClr val="dk1"/>
                          </a:solidFill>
                          <a:latin typeface="+mn-lt"/>
                          <a:ea typeface="+mn-ea"/>
                          <a:cs typeface="+mn-cs"/>
                        </a:rPr>
                        <a:t>Loyers des Infrastructures minières </a:t>
                      </a:r>
                    </a:p>
                    <a:p>
                      <a:r>
                        <a:rPr lang="fr-FR" sz="2800" b="0" i="0" u="none" strike="noStrike" kern="1200" baseline="0" dirty="0" smtClean="0">
                          <a:solidFill>
                            <a:schemeClr val="dk1"/>
                          </a:solidFill>
                          <a:latin typeface="+mn-lt"/>
                          <a:ea typeface="+mn-ea"/>
                          <a:cs typeface="+mn-cs"/>
                        </a:rPr>
                        <a:t> </a:t>
                      </a:r>
                      <a:endParaRPr lang="fr-FR" sz="2800" dirty="0"/>
                    </a:p>
                  </a:txBody>
                  <a:tcPr/>
                </a:tc>
                <a:tc>
                  <a:txBody>
                    <a:bodyPr/>
                    <a:lstStyle/>
                    <a:p>
                      <a:r>
                        <a:rPr lang="en-US" sz="2800" dirty="0" smtClean="0"/>
                        <a:t>-</a:t>
                      </a:r>
                      <a:endParaRPr lang="fr-FR" sz="2800" dirty="0"/>
                    </a:p>
                  </a:txBody>
                  <a:tcPr/>
                </a:tc>
                <a:tc>
                  <a:txBody>
                    <a:bodyPr/>
                    <a:lstStyle/>
                    <a:p>
                      <a:r>
                        <a:rPr lang="en-US" sz="2800" dirty="0" smtClean="0"/>
                        <a:t>-</a:t>
                      </a:r>
                      <a:endParaRPr lang="fr-FR" sz="2800" dirty="0"/>
                    </a:p>
                  </a:txBody>
                  <a:tcPr/>
                </a:tc>
              </a:tr>
              <a:tr h="894134">
                <a:tc>
                  <a:txBody>
                    <a:bodyPr/>
                    <a:lstStyle/>
                    <a:p>
                      <a:r>
                        <a:rPr lang="en-US" sz="2800" dirty="0" smtClean="0"/>
                        <a:t>24</a:t>
                      </a:r>
                      <a:endParaRPr lang="fr-FR" sz="2800" dirty="0"/>
                    </a:p>
                  </a:txBody>
                  <a:tcPr/>
                </a:tc>
                <a:tc>
                  <a:txBody>
                    <a:bodyPr/>
                    <a:lstStyle/>
                    <a:p>
                      <a:r>
                        <a:rPr lang="fr-FR" sz="2800" b="0" i="0" u="none" strike="noStrike" kern="1200" baseline="0" dirty="0" smtClean="0">
                          <a:solidFill>
                            <a:schemeClr val="dk1"/>
                          </a:solidFill>
                          <a:latin typeface="+mn-lt"/>
                          <a:ea typeface="+mn-ea"/>
                          <a:cs typeface="+mn-cs"/>
                        </a:rPr>
                        <a:t>Autres paiements significatifs </a:t>
                      </a:r>
                    </a:p>
                    <a:p>
                      <a:r>
                        <a:rPr lang="fr-FR" sz="2800" b="0" i="0" u="none" strike="noStrike" kern="1200" baseline="0" dirty="0" smtClean="0">
                          <a:solidFill>
                            <a:schemeClr val="dk1"/>
                          </a:solidFill>
                          <a:latin typeface="+mn-lt"/>
                          <a:ea typeface="+mn-ea"/>
                          <a:cs typeface="+mn-cs"/>
                        </a:rPr>
                        <a:t> </a:t>
                      </a:r>
                      <a:endParaRPr lang="fr-FR" sz="2800" dirty="0"/>
                    </a:p>
                  </a:txBody>
                  <a:tcPr/>
                </a:tc>
                <a:tc>
                  <a:txBody>
                    <a:bodyPr/>
                    <a:lstStyle/>
                    <a:p>
                      <a:r>
                        <a:rPr lang="en-US" sz="2800" dirty="0" smtClean="0"/>
                        <a:t>-</a:t>
                      </a:r>
                      <a:endParaRPr lang="fr-FR" sz="2800" dirty="0"/>
                    </a:p>
                  </a:txBody>
                  <a:tcPr/>
                </a:tc>
                <a:tc>
                  <a:txBody>
                    <a:bodyPr/>
                    <a:lstStyle/>
                    <a:p>
                      <a:r>
                        <a:rPr lang="en-US" sz="2800" dirty="0" smtClean="0"/>
                        <a:t>-</a:t>
                      </a:r>
                      <a:endParaRPr lang="fr-FR" sz="2800" dirty="0"/>
                    </a:p>
                  </a:txBody>
                  <a:tcPr/>
                </a:tc>
              </a:tr>
              <a:tr h="775562">
                <a:tc>
                  <a:txBody>
                    <a:bodyPr/>
                    <a:lstStyle/>
                    <a:p>
                      <a:r>
                        <a:rPr lang="en-US" sz="2800" b="1" dirty="0" smtClean="0"/>
                        <a:t>TOTAL</a:t>
                      </a:r>
                      <a:endParaRPr lang="fr-FR" sz="2800" b="1" dirty="0"/>
                    </a:p>
                  </a:txBody>
                  <a:tcPr/>
                </a:tc>
                <a:tc>
                  <a:txBody>
                    <a:bodyPr/>
                    <a:lstStyle/>
                    <a:p>
                      <a:endParaRPr lang="fr-FR" sz="2800" b="1" dirty="0"/>
                    </a:p>
                  </a:txBody>
                  <a:tcPr/>
                </a:tc>
                <a:tc>
                  <a:txBody>
                    <a:bodyPr/>
                    <a:lstStyle/>
                    <a:p>
                      <a:r>
                        <a:rPr lang="en-US" sz="2800" b="1" dirty="0" smtClean="0"/>
                        <a:t>45 271 463</a:t>
                      </a:r>
                      <a:endParaRPr lang="fr-FR" sz="2800" b="1" dirty="0"/>
                    </a:p>
                  </a:txBody>
                  <a:tcPr/>
                </a:tc>
                <a:tc>
                  <a:txBody>
                    <a:bodyPr/>
                    <a:lstStyle/>
                    <a:p>
                      <a:r>
                        <a:rPr lang="en-US" sz="2800" b="1" dirty="0" smtClean="0"/>
                        <a:t>6 456</a:t>
                      </a:r>
                      <a:endParaRPr lang="fr-FR" sz="2800" b="1" dirty="0"/>
                    </a:p>
                  </a:txBody>
                  <a:tcPr/>
                </a:tc>
              </a:tr>
            </a:tbl>
          </a:graphicData>
        </a:graphic>
      </p:graphicFrame>
    </p:spTree>
    <p:extLst>
      <p:ext uri="{BB962C8B-B14F-4D97-AF65-F5344CB8AC3E}">
        <p14:creationId xmlns:p14="http://schemas.microsoft.com/office/powerpoint/2010/main" val="9730120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PAIEMENTS TOTAUX ET CONTRIBUTION AU REVENU NATIONAL</a:t>
            </a:r>
            <a:endParaRPr lang="fr-FR" b="1" dirty="0"/>
          </a:p>
        </p:txBody>
      </p:sp>
      <p:sp>
        <p:nvSpPr>
          <p:cNvPr id="3" name="Espace réservé du contenu 2"/>
          <p:cNvSpPr>
            <a:spLocks noGrp="1"/>
          </p:cNvSpPr>
          <p:nvPr>
            <p:ph idx="1"/>
          </p:nvPr>
        </p:nvSpPr>
        <p:spPr/>
        <p:txBody>
          <a:bodyPr>
            <a:normAutofit fontScale="85000" lnSpcReduction="10000"/>
          </a:bodyPr>
          <a:lstStyle/>
          <a:p>
            <a:r>
              <a:rPr lang="fr-FR" sz="2400" b="1" dirty="0"/>
              <a:t>Au total, l’État de la République de Guinée nous a déclaré avoir collecté près de 2 001 MDS GNF </a:t>
            </a:r>
            <a:r>
              <a:rPr lang="fr-FR" sz="2400" b="1" dirty="0" smtClean="0"/>
              <a:t>soit 285 millions USD auprès </a:t>
            </a:r>
            <a:r>
              <a:rPr lang="fr-FR" sz="2400" b="1" dirty="0"/>
              <a:t>du secteur minier. Ce montant représente plus de 23% des revenus totaux (hors dons) de l’État, selon le niveau de revenu présenté dans le TOFE (Tableau des Opérations Financières) de la République de Guinée pour l’année 2014. En cela, la Guinée est proche de compter parmi les pays dits riches en ressources extractives, selon la nomenclature établie par le FMI.  </a:t>
            </a:r>
          </a:p>
          <a:p>
            <a:r>
              <a:rPr lang="fr-FR" dirty="0"/>
              <a:t>  </a:t>
            </a:r>
            <a:r>
              <a:rPr lang="fr-FR" sz="1900" i="1" dirty="0"/>
              <a:t>Selon le FMI, un pays est dit riche en ressources extractives « s’il satisfait aux critères suivants : i) un pourcentage moyen de recettes dérivant des hydrocarbures et/ou des minerais représentant au moins 25 % des recettes budgétaires totales […] ou ii) un pourcentage moyen de recettes d’exportation des hydrocarbures et/ou des minerais représentant au moins 25 % des recettes d’exportation totales ».  </a:t>
            </a:r>
          </a:p>
          <a:p>
            <a:r>
              <a:rPr lang="fr-FR" sz="1900" i="1" dirty="0"/>
              <a:t>	 	Guide sur la transparence des recettes des ressources naturelles, FMI (2007), </a:t>
            </a:r>
            <a:r>
              <a:rPr lang="fr-FR" dirty="0"/>
              <a:t>p. </a:t>
            </a:r>
            <a:r>
              <a:rPr lang="fr-FR" dirty="0" smtClean="0"/>
              <a:t> </a:t>
            </a:r>
            <a:endParaRPr lang="fr-FR" dirty="0"/>
          </a:p>
          <a:p>
            <a:endParaRPr lang="fr-FR" dirty="0"/>
          </a:p>
        </p:txBody>
      </p:sp>
    </p:spTree>
    <p:extLst>
      <p:ext uri="{BB962C8B-B14F-4D97-AF65-F5344CB8AC3E}">
        <p14:creationId xmlns:p14="http://schemas.microsoft.com/office/powerpoint/2010/main" val="6522280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Résultats de nos </a:t>
            </a:r>
            <a:r>
              <a:rPr lang="fr-FR" b="1" dirty="0" smtClean="0"/>
              <a:t>travaux (suite)</a:t>
            </a:r>
            <a:endParaRPr lang="fr-FR" dirty="0"/>
          </a:p>
        </p:txBody>
      </p:sp>
      <p:sp>
        <p:nvSpPr>
          <p:cNvPr id="3" name="Espace réservé du contenu 2"/>
          <p:cNvSpPr>
            <a:spLocks noGrp="1"/>
          </p:cNvSpPr>
          <p:nvPr>
            <p:ph idx="1"/>
          </p:nvPr>
        </p:nvSpPr>
        <p:spPr>
          <a:xfrm>
            <a:off x="-822121" y="1197473"/>
            <a:ext cx="10711837" cy="4702995"/>
          </a:xfrm>
        </p:spPr>
        <p:txBody>
          <a:bodyPr/>
          <a:lstStyle/>
          <a:p>
            <a:r>
              <a:rPr lang="fr-FR" sz="1400" dirty="0" smtClean="0"/>
              <a:t>        La </a:t>
            </a:r>
            <a:r>
              <a:rPr lang="fr-FR" sz="1400" dirty="0"/>
              <a:t>contribution totale du secteur minier au budget de l’État, telle que nous pouvons la considérer au terme de nos </a:t>
            </a:r>
            <a:endParaRPr lang="fr-FR" sz="1400" dirty="0" smtClean="0"/>
          </a:p>
          <a:p>
            <a:r>
              <a:rPr lang="fr-FR" sz="1400" dirty="0" smtClean="0"/>
              <a:t>        travaux</a:t>
            </a:r>
            <a:r>
              <a:rPr lang="fr-FR" sz="1400" dirty="0"/>
              <a:t>, se répartit comme suit : </a:t>
            </a:r>
          </a:p>
          <a:p>
            <a:endParaRPr lang="fr-FR" dirty="0"/>
          </a:p>
        </p:txBody>
      </p:sp>
      <p:sp>
        <p:nvSpPr>
          <p:cNvPr id="4" name="Rectangle 55"/>
          <p:cNvSpPr>
            <a:spLocks noChangeArrowheads="1"/>
          </p:cNvSpPr>
          <p:nvPr/>
        </p:nvSpPr>
        <p:spPr bwMode="auto">
          <a:xfrm>
            <a:off x="0" y="0"/>
            <a:ext cx="117223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grpSp>
        <p:nvGrpSpPr>
          <p:cNvPr id="5" name="Group 321241"/>
          <p:cNvGrpSpPr/>
          <p:nvPr/>
        </p:nvGrpSpPr>
        <p:grpSpPr>
          <a:xfrm>
            <a:off x="-69010" y="1397788"/>
            <a:ext cx="10957920" cy="4304272"/>
            <a:chOff x="-133998" y="0"/>
            <a:chExt cx="5988826" cy="1350264"/>
          </a:xfrm>
        </p:grpSpPr>
        <p:pic>
          <p:nvPicPr>
            <p:cNvPr id="6" name="Picture 484068"/>
            <p:cNvPicPr/>
            <p:nvPr/>
          </p:nvPicPr>
          <p:blipFill>
            <a:blip r:embed="rId2"/>
            <a:stretch>
              <a:fillRect/>
            </a:stretch>
          </p:blipFill>
          <p:spPr>
            <a:xfrm>
              <a:off x="4695985" y="6603"/>
              <a:ext cx="618091" cy="1316737"/>
            </a:xfrm>
            <a:prstGeom prst="rect">
              <a:avLst/>
            </a:prstGeom>
          </p:spPr>
        </p:pic>
        <p:sp>
          <p:nvSpPr>
            <p:cNvPr id="7" name="Shape 1429"/>
            <p:cNvSpPr/>
            <p:nvPr/>
          </p:nvSpPr>
          <p:spPr>
            <a:xfrm>
              <a:off x="2912397" y="297181"/>
              <a:ext cx="826008" cy="844296"/>
            </a:xfrm>
            <a:custGeom>
              <a:avLst/>
              <a:gdLst/>
              <a:ahLst/>
              <a:cxnLst/>
              <a:rect l="0" t="0" r="0" b="0"/>
              <a:pathLst>
                <a:path w="826008" h="844296">
                  <a:moveTo>
                    <a:pt x="460248" y="21336"/>
                  </a:moveTo>
                  <a:lnTo>
                    <a:pt x="422148" y="422148"/>
                  </a:lnTo>
                  <a:lnTo>
                    <a:pt x="821436" y="365760"/>
                  </a:lnTo>
                  <a:cubicBezTo>
                    <a:pt x="826008" y="397763"/>
                    <a:pt x="826008" y="428244"/>
                    <a:pt x="822960" y="460248"/>
                  </a:cubicBezTo>
                  <a:cubicBezTo>
                    <a:pt x="803148" y="681227"/>
                    <a:pt x="606552" y="844296"/>
                    <a:pt x="385572" y="822960"/>
                  </a:cubicBezTo>
                  <a:cubicBezTo>
                    <a:pt x="163068" y="801624"/>
                    <a:pt x="0" y="606551"/>
                    <a:pt x="21336" y="384048"/>
                  </a:cubicBezTo>
                  <a:cubicBezTo>
                    <a:pt x="42672" y="163068"/>
                    <a:pt x="237744" y="0"/>
                    <a:pt x="460248" y="21336"/>
                  </a:cubicBezTo>
                  <a:close/>
                </a:path>
              </a:pathLst>
            </a:custGeom>
            <a:ln w="0" cap="flat">
              <a:miter lim="127000"/>
            </a:ln>
          </p:spPr>
          <p:style>
            <a:lnRef idx="0">
              <a:srgbClr val="000000">
                <a:alpha val="0"/>
              </a:srgbClr>
            </a:lnRef>
            <a:fillRef idx="1">
              <a:srgbClr val="595959"/>
            </a:fillRef>
            <a:effectRef idx="0">
              <a:scrgbClr r="0" g="0" b="0"/>
            </a:effectRef>
            <a:fontRef idx="none"/>
          </p:style>
          <p:txBody>
            <a:bodyPr/>
            <a:lstStyle/>
            <a:p>
              <a:endParaRPr lang="fr-FR"/>
            </a:p>
          </p:txBody>
        </p:sp>
        <p:sp>
          <p:nvSpPr>
            <p:cNvPr id="8" name="Shape 1430"/>
            <p:cNvSpPr/>
            <p:nvPr/>
          </p:nvSpPr>
          <p:spPr>
            <a:xfrm>
              <a:off x="3351309" y="300229"/>
              <a:ext cx="399288" cy="400812"/>
            </a:xfrm>
            <a:custGeom>
              <a:avLst/>
              <a:gdLst/>
              <a:ahLst/>
              <a:cxnLst/>
              <a:rect l="0" t="0" r="0" b="0"/>
              <a:pathLst>
                <a:path w="399288" h="400812">
                  <a:moveTo>
                    <a:pt x="38100" y="0"/>
                  </a:moveTo>
                  <a:cubicBezTo>
                    <a:pt x="224028" y="18290"/>
                    <a:pt x="373380" y="160020"/>
                    <a:pt x="399288" y="345949"/>
                  </a:cubicBezTo>
                  <a:lnTo>
                    <a:pt x="0" y="400812"/>
                  </a:lnTo>
                  <a:lnTo>
                    <a:pt x="38100" y="0"/>
                  </a:lnTo>
                  <a:close/>
                </a:path>
              </a:pathLst>
            </a:custGeom>
            <a:ln w="0" cap="flat">
              <a:miter lim="127000"/>
            </a:ln>
          </p:spPr>
          <p:style>
            <a:lnRef idx="0">
              <a:srgbClr val="000000">
                <a:alpha val="0"/>
              </a:srgbClr>
            </a:lnRef>
            <a:fillRef idx="1">
              <a:srgbClr val="C00000"/>
            </a:fillRef>
            <a:effectRef idx="0">
              <a:scrgbClr r="0" g="0" b="0"/>
            </a:effectRef>
            <a:fontRef idx="none"/>
          </p:style>
          <p:txBody>
            <a:bodyPr/>
            <a:lstStyle/>
            <a:p>
              <a:endParaRPr lang="fr-FR"/>
            </a:p>
          </p:txBody>
        </p:sp>
        <p:sp>
          <p:nvSpPr>
            <p:cNvPr id="9" name="Shape 521312"/>
            <p:cNvSpPr/>
            <p:nvPr/>
          </p:nvSpPr>
          <p:spPr>
            <a:xfrm>
              <a:off x="1463073" y="1110996"/>
              <a:ext cx="484632" cy="105156"/>
            </a:xfrm>
            <a:custGeom>
              <a:avLst/>
              <a:gdLst/>
              <a:ahLst/>
              <a:cxnLst/>
              <a:rect l="0" t="0" r="0" b="0"/>
              <a:pathLst>
                <a:path w="484632" h="105156">
                  <a:moveTo>
                    <a:pt x="0" y="0"/>
                  </a:moveTo>
                  <a:lnTo>
                    <a:pt x="484632" y="0"/>
                  </a:lnTo>
                  <a:lnTo>
                    <a:pt x="484632" y="105156"/>
                  </a:lnTo>
                  <a:lnTo>
                    <a:pt x="0" y="105156"/>
                  </a:lnTo>
                  <a:lnTo>
                    <a:pt x="0" y="0"/>
                  </a:lnTo>
                </a:path>
              </a:pathLst>
            </a:custGeom>
            <a:ln w="0" cap="flat">
              <a:miter lim="127000"/>
            </a:ln>
          </p:spPr>
          <p:style>
            <a:lnRef idx="0">
              <a:srgbClr val="000000">
                <a:alpha val="0"/>
              </a:srgbClr>
            </a:lnRef>
            <a:fillRef idx="1">
              <a:srgbClr val="BFBFBF"/>
            </a:fillRef>
            <a:effectRef idx="0">
              <a:scrgbClr r="0" g="0" b="0"/>
            </a:effectRef>
            <a:fontRef idx="none"/>
          </p:style>
          <p:txBody>
            <a:bodyPr/>
            <a:lstStyle/>
            <a:p>
              <a:endParaRPr lang="fr-FR"/>
            </a:p>
          </p:txBody>
        </p:sp>
        <p:sp>
          <p:nvSpPr>
            <p:cNvPr id="10" name="Shape 521313"/>
            <p:cNvSpPr/>
            <p:nvPr/>
          </p:nvSpPr>
          <p:spPr>
            <a:xfrm>
              <a:off x="1699293" y="914400"/>
              <a:ext cx="248412" cy="103632"/>
            </a:xfrm>
            <a:custGeom>
              <a:avLst/>
              <a:gdLst/>
              <a:ahLst/>
              <a:cxnLst/>
              <a:rect l="0" t="0" r="0" b="0"/>
              <a:pathLst>
                <a:path w="248412" h="103632">
                  <a:moveTo>
                    <a:pt x="0" y="0"/>
                  </a:moveTo>
                  <a:lnTo>
                    <a:pt x="248412" y="0"/>
                  </a:lnTo>
                  <a:lnTo>
                    <a:pt x="248412" y="103632"/>
                  </a:lnTo>
                  <a:lnTo>
                    <a:pt x="0" y="103632"/>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fr-FR"/>
            </a:p>
          </p:txBody>
        </p:sp>
        <p:sp>
          <p:nvSpPr>
            <p:cNvPr id="11" name="Shape 521314"/>
            <p:cNvSpPr/>
            <p:nvPr/>
          </p:nvSpPr>
          <p:spPr>
            <a:xfrm>
              <a:off x="1696245" y="717804"/>
              <a:ext cx="251460" cy="103632"/>
            </a:xfrm>
            <a:custGeom>
              <a:avLst/>
              <a:gdLst/>
              <a:ahLst/>
              <a:cxnLst/>
              <a:rect l="0" t="0" r="0" b="0"/>
              <a:pathLst>
                <a:path w="251460" h="103632">
                  <a:moveTo>
                    <a:pt x="0" y="0"/>
                  </a:moveTo>
                  <a:lnTo>
                    <a:pt x="251460" y="0"/>
                  </a:lnTo>
                  <a:lnTo>
                    <a:pt x="251460" y="103632"/>
                  </a:lnTo>
                  <a:lnTo>
                    <a:pt x="0" y="103632"/>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fr-FR"/>
            </a:p>
          </p:txBody>
        </p:sp>
        <p:sp>
          <p:nvSpPr>
            <p:cNvPr id="12" name="Shape 521315"/>
            <p:cNvSpPr/>
            <p:nvPr/>
          </p:nvSpPr>
          <p:spPr>
            <a:xfrm>
              <a:off x="1549941" y="521208"/>
              <a:ext cx="397764" cy="103632"/>
            </a:xfrm>
            <a:custGeom>
              <a:avLst/>
              <a:gdLst/>
              <a:ahLst/>
              <a:cxnLst/>
              <a:rect l="0" t="0" r="0" b="0"/>
              <a:pathLst>
                <a:path w="397764" h="103632">
                  <a:moveTo>
                    <a:pt x="0" y="0"/>
                  </a:moveTo>
                  <a:lnTo>
                    <a:pt x="397764" y="0"/>
                  </a:lnTo>
                  <a:lnTo>
                    <a:pt x="397764" y="103632"/>
                  </a:lnTo>
                  <a:lnTo>
                    <a:pt x="0" y="103632"/>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fr-FR"/>
            </a:p>
          </p:txBody>
        </p:sp>
        <p:sp>
          <p:nvSpPr>
            <p:cNvPr id="13" name="Shape 521316"/>
            <p:cNvSpPr/>
            <p:nvPr/>
          </p:nvSpPr>
          <p:spPr>
            <a:xfrm>
              <a:off x="1181133" y="324612"/>
              <a:ext cx="766572" cy="103632"/>
            </a:xfrm>
            <a:custGeom>
              <a:avLst/>
              <a:gdLst/>
              <a:ahLst/>
              <a:cxnLst/>
              <a:rect l="0" t="0" r="0" b="0"/>
              <a:pathLst>
                <a:path w="766572" h="103632">
                  <a:moveTo>
                    <a:pt x="0" y="0"/>
                  </a:moveTo>
                  <a:lnTo>
                    <a:pt x="766572" y="0"/>
                  </a:lnTo>
                  <a:lnTo>
                    <a:pt x="766572" y="103632"/>
                  </a:lnTo>
                  <a:lnTo>
                    <a:pt x="0" y="103632"/>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fr-FR"/>
            </a:p>
          </p:txBody>
        </p:sp>
        <p:sp>
          <p:nvSpPr>
            <p:cNvPr id="14" name="Shape 521317"/>
            <p:cNvSpPr/>
            <p:nvPr/>
          </p:nvSpPr>
          <p:spPr>
            <a:xfrm>
              <a:off x="976917" y="126492"/>
              <a:ext cx="970788" cy="105156"/>
            </a:xfrm>
            <a:custGeom>
              <a:avLst/>
              <a:gdLst/>
              <a:ahLst/>
              <a:cxnLst/>
              <a:rect l="0" t="0" r="0" b="0"/>
              <a:pathLst>
                <a:path w="970788" h="105156">
                  <a:moveTo>
                    <a:pt x="0" y="0"/>
                  </a:moveTo>
                  <a:lnTo>
                    <a:pt x="970788" y="0"/>
                  </a:lnTo>
                  <a:lnTo>
                    <a:pt x="970788" y="105156"/>
                  </a:lnTo>
                  <a:lnTo>
                    <a:pt x="0" y="105156"/>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fr-FR"/>
            </a:p>
          </p:txBody>
        </p:sp>
        <p:sp>
          <p:nvSpPr>
            <p:cNvPr id="15" name="Rectangle 14"/>
            <p:cNvSpPr/>
            <p:nvPr/>
          </p:nvSpPr>
          <p:spPr>
            <a:xfrm>
              <a:off x="2000999" y="169246"/>
              <a:ext cx="544226" cy="97730"/>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600" dirty="0">
                  <a:solidFill>
                    <a:srgbClr val="000000"/>
                  </a:solidFill>
                  <a:effectLst/>
                  <a:latin typeface="Times New Roman" panose="02020603050405020304" pitchFamily="18" charset="0"/>
                  <a:ea typeface="Times New Roman" panose="02020603050405020304" pitchFamily="18" charset="0"/>
                </a:rPr>
                <a:t>622</a:t>
              </a:r>
              <a:r>
                <a:rPr lang="fr-FR" sz="1600" spc="-10" dirty="0">
                  <a:solidFill>
                    <a:srgbClr val="000000"/>
                  </a:solidFill>
                  <a:effectLst/>
                  <a:latin typeface="Times New Roman" panose="02020603050405020304" pitchFamily="18" charset="0"/>
                  <a:ea typeface="Times New Roman" panose="02020603050405020304" pitchFamily="18" charset="0"/>
                </a:rPr>
                <a:t> </a:t>
              </a:r>
              <a:r>
                <a:rPr lang="fr-FR" sz="1600" dirty="0">
                  <a:solidFill>
                    <a:srgbClr val="000000"/>
                  </a:solidFill>
                  <a:effectLst/>
                  <a:latin typeface="Times New Roman" panose="02020603050405020304" pitchFamily="18" charset="0"/>
                  <a:ea typeface="Times New Roman" panose="02020603050405020304" pitchFamily="18" charset="0"/>
                </a:rPr>
                <a:t>300</a:t>
              </a:r>
            </a:p>
          </p:txBody>
        </p:sp>
        <p:sp>
          <p:nvSpPr>
            <p:cNvPr id="16" name="Rectangle 15"/>
            <p:cNvSpPr/>
            <p:nvPr/>
          </p:nvSpPr>
          <p:spPr>
            <a:xfrm>
              <a:off x="2469631" y="178412"/>
              <a:ext cx="478768" cy="96711"/>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spc="-4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MGNF</a:t>
              </a:r>
            </a:p>
          </p:txBody>
        </p:sp>
        <p:sp>
          <p:nvSpPr>
            <p:cNvPr id="17" name="Rectangle 16"/>
            <p:cNvSpPr/>
            <p:nvPr/>
          </p:nvSpPr>
          <p:spPr>
            <a:xfrm>
              <a:off x="2000999" y="1037302"/>
              <a:ext cx="330780" cy="59779"/>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310</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554</a:t>
              </a:r>
            </a:p>
          </p:txBody>
        </p:sp>
        <p:sp>
          <p:nvSpPr>
            <p:cNvPr id="18" name="Rectangle 17"/>
            <p:cNvSpPr/>
            <p:nvPr/>
          </p:nvSpPr>
          <p:spPr>
            <a:xfrm>
              <a:off x="2331779" y="967029"/>
              <a:ext cx="213446" cy="8731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19" name="Rectangle 18"/>
            <p:cNvSpPr/>
            <p:nvPr/>
          </p:nvSpPr>
          <p:spPr>
            <a:xfrm>
              <a:off x="2000999" y="375017"/>
              <a:ext cx="945759" cy="146191"/>
            </a:xfrm>
            <a:prstGeom prst="rect">
              <a:avLst/>
            </a:prstGeom>
            <a:ln>
              <a:noFill/>
            </a:ln>
          </p:spPr>
          <p:txBody>
            <a:bodyPr vert="horz" lIns="0" tIns="0" rIns="0" bIns="0" rtlCol="0">
              <a:noAutofit/>
            </a:bodyPr>
            <a:lstStyle/>
            <a:p>
              <a:pPr>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491</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rPr>
                <a:t>455       </a:t>
              </a:r>
              <a:r>
                <a:rPr lang="fr-FR" sz="1400" spc="10" dirty="0">
                  <a:solidFill>
                    <a:srgbClr val="000000"/>
                  </a:solidFill>
                  <a:latin typeface="Times New Roman" panose="02020603050405020304" pitchFamily="18" charset="0"/>
                  <a:ea typeface="Times New Roman" panose="02020603050405020304" pitchFamily="18" charset="0"/>
                </a:rPr>
                <a:t>MGNF</a:t>
              </a:r>
              <a:endParaRPr lang="fr-FR" sz="1400" dirty="0">
                <a:solidFill>
                  <a:srgbClr val="000000"/>
                </a:solidFill>
                <a:latin typeface="Times New Roman" panose="02020603050405020304" pitchFamily="18" charset="0"/>
                <a:ea typeface="Times New Roman" panose="02020603050405020304" pitchFamily="18" charset="0"/>
              </a:endParaRPr>
            </a:p>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0" name="Rectangle 19"/>
            <p:cNvSpPr/>
            <p:nvPr/>
          </p:nvSpPr>
          <p:spPr>
            <a:xfrm>
              <a:off x="2491773" y="343379"/>
              <a:ext cx="492364" cy="144653"/>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500" spc="10" dirty="0" smtClean="0">
                  <a:solidFill>
                    <a:srgbClr val="000000"/>
                  </a:solidFill>
                  <a:effectLst/>
                  <a:latin typeface="Times New Roman" panose="02020603050405020304" pitchFamily="18" charset="0"/>
                  <a:ea typeface="Times New Roman" panose="02020603050405020304" pitchFamily="18" charset="0"/>
                </a:rPr>
                <a:t>         </a:t>
              </a:r>
            </a:p>
            <a:p>
              <a:pPr marL="0" marR="0" indent="0" algn="l">
                <a:lnSpc>
                  <a:spcPct val="107000"/>
                </a:lnSpc>
                <a:spcBef>
                  <a:spcPts val="0"/>
                </a:spcBef>
                <a:spcAft>
                  <a:spcPts val="800"/>
                </a:spcAft>
              </a:pPr>
              <a:r>
                <a:rPr lang="fr-FR" sz="1400" spc="10" dirty="0" smtClean="0">
                  <a:solidFill>
                    <a:srgbClr val="000000"/>
                  </a:solidFill>
                  <a:effectLst/>
                  <a:latin typeface="Times New Roman" panose="02020603050405020304" pitchFamily="18" charset="0"/>
                  <a:ea typeface="Times New Roman" panose="02020603050405020304" pitchFamily="18" charset="0"/>
                </a:rPr>
                <a:t>                             </a:t>
              </a: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21" name="Rectangle 20"/>
            <p:cNvSpPr/>
            <p:nvPr/>
          </p:nvSpPr>
          <p:spPr>
            <a:xfrm>
              <a:off x="2000999" y="556352"/>
              <a:ext cx="826011" cy="64591"/>
            </a:xfrm>
            <a:prstGeom prst="rect">
              <a:avLst/>
            </a:prstGeom>
            <a:ln>
              <a:noFill/>
            </a:ln>
          </p:spPr>
          <p:txBody>
            <a:bodyPr vert="horz" lIns="0" tIns="0" rIns="0" bIns="0" rtlCol="0">
              <a:noAutofit/>
            </a:bodyPr>
            <a:lstStyle/>
            <a:p>
              <a:pPr>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255</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rPr>
                <a:t>994       </a:t>
              </a:r>
              <a:r>
                <a:rPr lang="fr-FR" sz="1400" spc="10" dirty="0">
                  <a:solidFill>
                    <a:srgbClr val="000000"/>
                  </a:solidFill>
                  <a:latin typeface="Times New Roman" panose="02020603050405020304" pitchFamily="18" charset="0"/>
                  <a:ea typeface="Times New Roman" panose="02020603050405020304" pitchFamily="18" charset="0"/>
                </a:rPr>
                <a:t>MGNF</a:t>
              </a:r>
              <a:endParaRPr lang="fr-FR" sz="1400" dirty="0">
                <a:solidFill>
                  <a:srgbClr val="000000"/>
                </a:solidFill>
                <a:latin typeface="Times New Roman" panose="02020603050405020304" pitchFamily="18" charset="0"/>
                <a:ea typeface="Times New Roman" panose="02020603050405020304" pitchFamily="18" charset="0"/>
              </a:endParaRPr>
            </a:p>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2" name="Rectangle 21"/>
            <p:cNvSpPr/>
            <p:nvPr/>
          </p:nvSpPr>
          <p:spPr>
            <a:xfrm>
              <a:off x="2215810" y="543256"/>
              <a:ext cx="620387" cy="95520"/>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500" spc="10" dirty="0" smtClean="0">
                  <a:solidFill>
                    <a:srgbClr val="000000"/>
                  </a:solidFill>
                  <a:effectLst/>
                  <a:latin typeface="Times New Roman" panose="02020603050405020304" pitchFamily="18" charset="0"/>
                  <a:ea typeface="Times New Roman" panose="02020603050405020304" pitchFamily="18" charset="0"/>
                </a:rPr>
                <a:t>      </a:t>
              </a:r>
            </a:p>
            <a:p>
              <a:pPr marL="0" marR="0" indent="0" algn="l">
                <a:lnSpc>
                  <a:spcPct val="107000"/>
                </a:lnSpc>
                <a:spcBef>
                  <a:spcPts val="0"/>
                </a:spcBef>
                <a:spcAft>
                  <a:spcPts val="800"/>
                </a:spcAft>
              </a:pPr>
              <a:r>
                <a:rPr lang="fr-FR" sz="1400" spc="10" dirty="0" smtClean="0">
                  <a:solidFill>
                    <a:srgbClr val="000000"/>
                  </a:solidFill>
                  <a:effectLst/>
                  <a:latin typeface="Times New Roman" panose="02020603050405020304" pitchFamily="18" charset="0"/>
                  <a:ea typeface="Times New Roman" panose="02020603050405020304" pitchFamily="18" charset="0"/>
                </a:rPr>
                <a:t>                </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3" name="Rectangle 22"/>
            <p:cNvSpPr/>
            <p:nvPr/>
          </p:nvSpPr>
          <p:spPr>
            <a:xfrm>
              <a:off x="2215810" y="719185"/>
              <a:ext cx="605764" cy="111641"/>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500" spc="10" dirty="0" smtClean="0">
                  <a:solidFill>
                    <a:srgbClr val="000000"/>
                  </a:solidFill>
                  <a:effectLst/>
                  <a:latin typeface="Times New Roman" panose="02020603050405020304" pitchFamily="18" charset="0"/>
                  <a:ea typeface="Times New Roman" panose="02020603050405020304" pitchFamily="18" charset="0"/>
                </a:rPr>
                <a:t>     </a:t>
              </a:r>
            </a:p>
            <a:p>
              <a:pPr marL="0" marR="0" indent="0" algn="l">
                <a:lnSpc>
                  <a:spcPct val="107000"/>
                </a:lnSpc>
                <a:spcBef>
                  <a:spcPts val="0"/>
                </a:spcBef>
                <a:spcAft>
                  <a:spcPts val="800"/>
                </a:spcAft>
              </a:pPr>
              <a:r>
                <a:rPr lang="fr-FR" sz="1400" spc="10" dirty="0" smtClean="0">
                  <a:solidFill>
                    <a:srgbClr val="000000"/>
                  </a:solidFill>
                  <a:effectLst/>
                  <a:latin typeface="Times New Roman" panose="02020603050405020304" pitchFamily="18" charset="0"/>
                  <a:ea typeface="Times New Roman" panose="02020603050405020304" pitchFamily="18" charset="0"/>
                </a:rPr>
                <a:t>                   </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2000999" y="748402"/>
              <a:ext cx="885489" cy="132812"/>
            </a:xfrm>
            <a:prstGeom prst="rect">
              <a:avLst/>
            </a:prstGeom>
            <a:ln>
              <a:noFill/>
            </a:ln>
          </p:spPr>
          <p:txBody>
            <a:bodyPr vert="horz" lIns="0" tIns="0" rIns="0" bIns="0" rtlCol="0">
              <a:noAutofit/>
            </a:bodyPr>
            <a:lstStyle/>
            <a:p>
              <a:pPr>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161</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rPr>
                <a:t>817        </a:t>
              </a:r>
              <a:r>
                <a:rPr lang="fr-FR" sz="1400" spc="10" dirty="0">
                  <a:solidFill>
                    <a:srgbClr val="000000"/>
                  </a:solidFill>
                  <a:latin typeface="Times New Roman" panose="02020603050405020304" pitchFamily="18" charset="0"/>
                  <a:ea typeface="Times New Roman" panose="02020603050405020304" pitchFamily="18" charset="0"/>
                </a:rPr>
                <a:t>MGNF</a:t>
              </a:r>
              <a:endParaRPr lang="fr-FR" sz="1400" dirty="0">
                <a:solidFill>
                  <a:srgbClr val="000000"/>
                </a:solidFill>
                <a:latin typeface="Times New Roman" panose="02020603050405020304" pitchFamily="18" charset="0"/>
                <a:ea typeface="Times New Roman" panose="02020603050405020304" pitchFamily="18" charset="0"/>
              </a:endParaRPr>
            </a:p>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5" name="Rectangle 24"/>
            <p:cNvSpPr/>
            <p:nvPr/>
          </p:nvSpPr>
          <p:spPr>
            <a:xfrm>
              <a:off x="2215810" y="944981"/>
              <a:ext cx="516755" cy="158272"/>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6" name="Rectangle 25"/>
            <p:cNvSpPr/>
            <p:nvPr/>
          </p:nvSpPr>
          <p:spPr>
            <a:xfrm>
              <a:off x="1939858" y="892591"/>
              <a:ext cx="1006900" cy="130117"/>
            </a:xfrm>
            <a:prstGeom prst="rect">
              <a:avLst/>
            </a:prstGeom>
            <a:ln>
              <a:noFill/>
            </a:ln>
          </p:spPr>
          <p:txBody>
            <a:bodyPr vert="horz" lIns="0" tIns="0" rIns="0" bIns="0" rtlCol="0">
              <a:noAutofit/>
            </a:bodyPr>
            <a:lstStyle/>
            <a:p>
              <a:pPr>
                <a:lnSpc>
                  <a:spcPct val="107000"/>
                </a:lnSpc>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158</a:t>
              </a:r>
              <a:r>
                <a:rPr lang="fr-FR" sz="1400" spc="-10" dirty="0" smtClean="0">
                  <a:solidFill>
                    <a:srgbClr val="000000"/>
                  </a:solidFill>
                  <a:effectLst/>
                  <a:latin typeface="Times New Roman" panose="02020603050405020304" pitchFamily="18" charset="0"/>
                  <a:ea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rPr>
                <a:t>925           </a:t>
              </a:r>
              <a:r>
                <a:rPr lang="fr-FR" sz="1400" spc="10" dirty="0">
                  <a:solidFill>
                    <a:srgbClr val="000000"/>
                  </a:solidFill>
                  <a:latin typeface="Times New Roman" panose="02020603050405020304" pitchFamily="18" charset="0"/>
                  <a:ea typeface="Times New Roman" panose="02020603050405020304" pitchFamily="18" charset="0"/>
                </a:rPr>
                <a:t>MGNF</a:t>
              </a:r>
              <a:endParaRPr lang="fr-FR" sz="1400" dirty="0">
                <a:solidFill>
                  <a:srgbClr val="000000"/>
                </a:solidFill>
                <a:latin typeface="Times New Roman" panose="02020603050405020304" pitchFamily="18" charset="0"/>
                <a:ea typeface="Times New Roman" panose="02020603050405020304" pitchFamily="18" charset="0"/>
              </a:endParaRPr>
            </a:p>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27" name="Rectangle 26"/>
            <p:cNvSpPr/>
            <p:nvPr/>
          </p:nvSpPr>
          <p:spPr>
            <a:xfrm>
              <a:off x="-62605" y="157066"/>
              <a:ext cx="1034442" cy="82423"/>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200" dirty="0" smtClean="0">
                  <a:solidFill>
                    <a:srgbClr val="000000"/>
                  </a:solidFill>
                  <a:effectLst/>
                  <a:latin typeface="Times New Roman" panose="02020603050405020304" pitchFamily="18" charset="0"/>
                  <a:ea typeface="Times New Roman" panose="02020603050405020304" pitchFamily="18" charset="0"/>
                </a:rPr>
                <a:t> Impôts</a:t>
              </a:r>
              <a:r>
                <a:rPr lang="fr-FR" sz="1200" spc="-15" dirty="0" smtClean="0">
                  <a:solidFill>
                    <a:srgbClr val="000000"/>
                  </a:solidFill>
                  <a:effectLst/>
                  <a:latin typeface="Times New Roman" panose="02020603050405020304" pitchFamily="18" charset="0"/>
                  <a:ea typeface="Times New Roman" panose="02020603050405020304" pitchFamily="18" charset="0"/>
                </a:rPr>
                <a:t> </a:t>
              </a:r>
              <a:r>
                <a:rPr lang="fr-FR" sz="1200" dirty="0">
                  <a:solidFill>
                    <a:srgbClr val="000000"/>
                  </a:solidFill>
                  <a:effectLst/>
                  <a:latin typeface="Times New Roman" panose="02020603050405020304" pitchFamily="18" charset="0"/>
                  <a:ea typeface="Times New Roman" panose="02020603050405020304" pitchFamily="18" charset="0"/>
                </a:rPr>
                <a:t>sur</a:t>
              </a:r>
              <a:r>
                <a:rPr lang="fr-FR" sz="1200" spc="-35" dirty="0">
                  <a:solidFill>
                    <a:srgbClr val="000000"/>
                  </a:solidFill>
                  <a:effectLst/>
                  <a:latin typeface="Times New Roman" panose="02020603050405020304" pitchFamily="18" charset="0"/>
                  <a:ea typeface="Times New Roman" panose="02020603050405020304" pitchFamily="18" charset="0"/>
                </a:rPr>
                <a:t> </a:t>
              </a:r>
              <a:r>
                <a:rPr lang="fr-FR" sz="1200" dirty="0" smtClean="0">
                  <a:solidFill>
                    <a:srgbClr val="000000"/>
                  </a:solidFill>
                  <a:effectLst/>
                  <a:latin typeface="Times New Roman" panose="02020603050405020304" pitchFamily="18" charset="0"/>
                  <a:ea typeface="Times New Roman" panose="02020603050405020304" pitchFamily="18" charset="0"/>
                </a:rPr>
                <a:t>les </a:t>
              </a:r>
              <a:r>
                <a:rPr lang="fr-FR" sz="1200" spc="-30" dirty="0" smtClean="0">
                  <a:solidFill>
                    <a:srgbClr val="000000"/>
                  </a:solidFill>
                  <a:effectLst/>
                  <a:latin typeface="Times New Roman" panose="02020603050405020304" pitchFamily="18" charset="0"/>
                  <a:ea typeface="Times New Roman" panose="02020603050405020304" pitchFamily="18" charset="0"/>
                </a:rPr>
                <a:t> </a:t>
              </a:r>
              <a:r>
                <a:rPr lang="fr-FR" sz="1200" dirty="0" smtClean="0">
                  <a:solidFill>
                    <a:srgbClr val="000000"/>
                  </a:solidFill>
                  <a:effectLst/>
                  <a:latin typeface="Times New Roman" panose="02020603050405020304" pitchFamily="18" charset="0"/>
                  <a:ea typeface="Times New Roman" panose="02020603050405020304" pitchFamily="18" charset="0"/>
                </a:rPr>
                <a:t>sociétés</a:t>
              </a: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28" name="Rectangle 27"/>
            <p:cNvSpPr/>
            <p:nvPr/>
          </p:nvSpPr>
          <p:spPr>
            <a:xfrm>
              <a:off x="17979" y="1037302"/>
              <a:ext cx="687868" cy="96525"/>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Autres</a:t>
              </a:r>
              <a:r>
                <a:rPr lang="fr-FR" sz="1400" spc="-20" dirty="0" smtClean="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flux</a:t>
              </a:r>
            </a:p>
          </p:txBody>
        </p:sp>
        <p:sp>
          <p:nvSpPr>
            <p:cNvPr id="29" name="Rectangle 28"/>
            <p:cNvSpPr/>
            <p:nvPr/>
          </p:nvSpPr>
          <p:spPr>
            <a:xfrm>
              <a:off x="-88868" y="350618"/>
              <a:ext cx="1257810" cy="124851"/>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Taxe</a:t>
              </a:r>
              <a:r>
                <a:rPr lang="fr-FR" sz="1400" spc="-25" dirty="0" smtClean="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sur</a:t>
              </a:r>
              <a:r>
                <a:rPr lang="fr-FR" sz="1400" spc="-2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l'extraction</a:t>
              </a:r>
              <a:r>
                <a:rPr lang="fr-FR" sz="1400" spc="-3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des</a:t>
              </a:r>
              <a:r>
                <a:rPr lang="fr-FR" sz="1400" spc="-3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substances</a:t>
              </a:r>
              <a:r>
                <a:rPr lang="fr-FR" sz="1400" spc="-30" dirty="0">
                  <a:solidFill>
                    <a:srgbClr val="000000"/>
                  </a:solidFill>
                  <a:effectLst/>
                  <a:latin typeface="Times New Roman" panose="02020603050405020304" pitchFamily="18" charset="0"/>
                  <a:ea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rPr>
                <a:t>minières</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30" name="Rectangle 29"/>
            <p:cNvSpPr/>
            <p:nvPr/>
          </p:nvSpPr>
          <p:spPr>
            <a:xfrm>
              <a:off x="-133998" y="547217"/>
              <a:ext cx="1588909" cy="82423"/>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Taxe</a:t>
              </a:r>
              <a:r>
                <a:rPr lang="fr-FR" sz="1400" spc="-25" dirty="0" smtClean="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à</a:t>
              </a:r>
              <a:r>
                <a:rPr lang="fr-FR" sz="1400" spc="-1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l’exportation</a:t>
              </a:r>
              <a:r>
                <a:rPr lang="fr-FR" sz="1400" spc="-3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sur</a:t>
              </a:r>
              <a:r>
                <a:rPr lang="fr-FR" sz="1400" spc="-3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la</a:t>
              </a:r>
              <a:r>
                <a:rPr lang="fr-FR" sz="1400" spc="-4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production</a:t>
              </a:r>
              <a:r>
                <a:rPr lang="fr-FR" sz="1400" spc="-35" dirty="0">
                  <a:solidFill>
                    <a:srgbClr val="000000"/>
                  </a:solidFill>
                  <a:effectLst/>
                  <a:latin typeface="Times New Roman" panose="02020603050405020304" pitchFamily="18" charset="0"/>
                  <a:ea typeface="Times New Roman" panose="02020603050405020304" pitchFamily="18" charset="0"/>
                </a:rPr>
                <a:t> </a:t>
              </a:r>
              <a:r>
                <a:rPr lang="fr-FR" sz="1400" spc="-35" dirty="0" smtClean="0">
                  <a:solidFill>
                    <a:srgbClr val="000000"/>
                  </a:solidFill>
                  <a:effectLst/>
                  <a:latin typeface="Times New Roman" panose="02020603050405020304" pitchFamily="18" charset="0"/>
                  <a:ea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rPr>
                <a:t>artisanale</a:t>
              </a:r>
              <a:r>
                <a:rPr lang="fr-FR" sz="1400" spc="-45" dirty="0" smtClean="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et </a:t>
              </a:r>
            </a:p>
          </p:txBody>
        </p:sp>
        <p:sp>
          <p:nvSpPr>
            <p:cNvPr id="31" name="Rectangle 30"/>
            <p:cNvSpPr/>
            <p:nvPr/>
          </p:nvSpPr>
          <p:spPr>
            <a:xfrm>
              <a:off x="-1" y="618834"/>
              <a:ext cx="1411697"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industrielle</a:t>
              </a:r>
              <a:r>
                <a:rPr lang="fr-FR" sz="500" spc="-45" dirty="0" smtClean="0">
                  <a:solidFill>
                    <a:srgbClr val="000000"/>
                  </a:solidFill>
                  <a:effectLst/>
                  <a:latin typeface="Times New Roman" panose="02020603050405020304" pitchFamily="18" charset="0"/>
                  <a:ea typeface="Times New Roman" panose="02020603050405020304" pitchFamily="18" charset="0"/>
                </a:rPr>
                <a:t> </a:t>
              </a:r>
              <a:r>
                <a:rPr lang="fr-FR" sz="500" dirty="0">
                  <a:solidFill>
                    <a:srgbClr val="000000"/>
                  </a:solidFill>
                  <a:effectLst/>
                  <a:latin typeface="Times New Roman" panose="02020603050405020304" pitchFamily="18" charset="0"/>
                  <a:ea typeface="Times New Roman" panose="02020603050405020304" pitchFamily="18" charset="0"/>
                </a:rPr>
                <a:t>(or)</a:t>
              </a: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32" name="Rectangle 31"/>
            <p:cNvSpPr/>
            <p:nvPr/>
          </p:nvSpPr>
          <p:spPr>
            <a:xfrm>
              <a:off x="-88868" y="727272"/>
              <a:ext cx="1188573" cy="75545"/>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Retenues</a:t>
              </a:r>
              <a:r>
                <a:rPr lang="fr-FR" sz="1400" spc="-20" dirty="0" smtClean="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à</a:t>
              </a:r>
              <a:r>
                <a:rPr lang="fr-FR" sz="1400" spc="-1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la</a:t>
              </a:r>
              <a:r>
                <a:rPr lang="fr-FR" sz="1400" spc="-1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source</a:t>
              </a:r>
            </a:p>
          </p:txBody>
        </p:sp>
        <p:sp>
          <p:nvSpPr>
            <p:cNvPr id="33" name="Rectangle 32"/>
            <p:cNvSpPr/>
            <p:nvPr/>
          </p:nvSpPr>
          <p:spPr>
            <a:xfrm>
              <a:off x="-88868" y="891105"/>
              <a:ext cx="1762253" cy="131271"/>
            </a:xfrm>
            <a:prstGeom prst="rect">
              <a:avLst/>
            </a:prstGeom>
            <a:ln>
              <a:noFill/>
            </a:ln>
          </p:spPr>
          <p:txBody>
            <a:bodyPr vert="horz" lIns="0" tIns="0" rIns="0" bIns="0" rtlCol="0">
              <a:noAutofit/>
            </a:bodyPr>
            <a:lstStyle/>
            <a:p>
              <a:pPr>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Frais</a:t>
              </a:r>
              <a:r>
                <a:rPr lang="fr-FR" sz="1400" spc="8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de</a:t>
              </a:r>
              <a:r>
                <a:rPr lang="fr-FR" sz="1400" spc="-45" dirty="0">
                  <a:solidFill>
                    <a:srgbClr val="000000"/>
                  </a:solidFill>
                  <a:effectLst/>
                  <a:latin typeface="Times New Roman" panose="02020603050405020304" pitchFamily="18" charset="0"/>
                  <a:ea typeface="Times New Roman" panose="02020603050405020304" pitchFamily="18" charset="0"/>
                </a:rPr>
                <a:t> </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Douane</a:t>
              </a:r>
              <a:r>
                <a:rPr lang="fr-FR" sz="1400" spc="-2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(Droits,</a:t>
              </a:r>
              <a:r>
                <a:rPr lang="fr-FR" sz="1400" spc="-4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Redevances,</a:t>
              </a:r>
              <a:r>
                <a:rPr lang="fr-FR" sz="1400" spc="-4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Prélèvements,</a:t>
              </a:r>
              <a:r>
                <a:rPr lang="fr-FR" sz="1400" spc="-4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Amendes</a:t>
              </a:r>
              <a:r>
                <a:rPr lang="fr-FR" sz="1400" dirty="0">
                  <a:solidFill>
                    <a:srgbClr val="000000"/>
                  </a:solidFill>
                  <a:latin typeface="Times New Roman" panose="02020603050405020304" pitchFamily="18" charset="0"/>
                  <a:ea typeface="Times New Roman" panose="02020603050405020304" pitchFamily="18" charset="0"/>
                </a:rPr>
                <a:t>, Taxes,</a:t>
              </a:r>
              <a:r>
                <a:rPr lang="fr-FR" sz="1400" spc="-10" dirty="0">
                  <a:solidFill>
                    <a:srgbClr val="000000"/>
                  </a:solidFill>
                  <a:latin typeface="Times New Roman" panose="02020603050405020304" pitchFamily="18" charset="0"/>
                  <a:ea typeface="Times New Roman" panose="02020603050405020304" pitchFamily="18" charset="0"/>
                </a:rPr>
                <a:t> </a:t>
              </a:r>
              <a:r>
                <a:rPr lang="fr-FR" sz="1400" dirty="0">
                  <a:solidFill>
                    <a:srgbClr val="000000"/>
                  </a:solidFill>
                  <a:latin typeface="Times New Roman" panose="02020603050405020304" pitchFamily="18" charset="0"/>
                  <a:ea typeface="Times New Roman" panose="02020603050405020304" pitchFamily="18" charset="0"/>
                </a:rPr>
                <a:t>TVA,</a:t>
              </a:r>
              <a:r>
                <a:rPr lang="fr-FR" sz="1400" spc="-35" dirty="0">
                  <a:solidFill>
                    <a:srgbClr val="000000"/>
                  </a:solidFill>
                  <a:latin typeface="Times New Roman" panose="02020603050405020304" pitchFamily="18" charset="0"/>
                  <a:ea typeface="Times New Roman" panose="02020603050405020304" pitchFamily="18" charset="0"/>
                </a:rPr>
                <a:t> </a:t>
              </a:r>
              <a:r>
                <a:rPr lang="fr-FR" sz="700" dirty="0">
                  <a:solidFill>
                    <a:srgbClr val="000000"/>
                  </a:solidFill>
                  <a:latin typeface="Times New Roman" panose="02020603050405020304" pitchFamily="18" charset="0"/>
                  <a:ea typeface="Times New Roman" panose="02020603050405020304" pitchFamily="18" charset="0"/>
                </a:rPr>
                <a:t>...)</a:t>
              </a:r>
              <a:endParaRPr lang="fr-FR" sz="1600" dirty="0">
                <a:solidFill>
                  <a:srgbClr val="000000"/>
                </a:solidFill>
                <a:latin typeface="Times New Roman" panose="02020603050405020304" pitchFamily="18" charset="0"/>
                <a:ea typeface="Times New Roman" panose="02020603050405020304" pitchFamily="18" charset="0"/>
              </a:endParaRPr>
            </a:p>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34" name="Rectangle 33"/>
            <p:cNvSpPr/>
            <p:nvPr/>
          </p:nvSpPr>
          <p:spPr>
            <a:xfrm>
              <a:off x="0" y="1012031"/>
              <a:ext cx="1015766" cy="5890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35" name="Rectangle 34"/>
            <p:cNvSpPr/>
            <p:nvPr/>
          </p:nvSpPr>
          <p:spPr>
            <a:xfrm>
              <a:off x="3537029" y="72049"/>
              <a:ext cx="1223579" cy="25399"/>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Données</a:t>
              </a:r>
              <a:r>
                <a:rPr lang="fr-FR" sz="1400" spc="3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ITIE</a:t>
              </a:r>
              <a:r>
                <a:rPr lang="fr-FR" sz="1400" spc="-35"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déclarées</a:t>
              </a:r>
              <a:r>
                <a:rPr lang="fr-FR" sz="1400" spc="-25" dirty="0">
                  <a:solidFill>
                    <a:srgbClr val="000000"/>
                  </a:solidFill>
                  <a:effectLst/>
                  <a:latin typeface="Times New Roman" panose="02020603050405020304" pitchFamily="18" charset="0"/>
                  <a:ea typeface="Times New Roman" panose="02020603050405020304" pitchFamily="18" charset="0"/>
                </a:rPr>
                <a:t> </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36" name="Rectangle 35"/>
            <p:cNvSpPr/>
            <p:nvPr/>
          </p:nvSpPr>
          <p:spPr>
            <a:xfrm>
              <a:off x="3537029" y="151436"/>
              <a:ext cx="1109908" cy="228680"/>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a:t>
              </a:r>
              <a:r>
                <a:rPr lang="fr-FR" sz="1400" spc="-2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2</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001</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MDS</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GNF</a:t>
              </a:r>
              <a:r>
                <a:rPr lang="fr-FR" sz="500" dirty="0">
                  <a:solidFill>
                    <a:srgbClr val="000000"/>
                  </a:solidFill>
                  <a:effectLst/>
                  <a:latin typeface="Times New Roman" panose="02020603050405020304" pitchFamily="18" charset="0"/>
                  <a:ea typeface="Times New Roman" panose="02020603050405020304" pitchFamily="18" charset="0"/>
                </a:rPr>
                <a:t>*</a:t>
              </a: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37" name="Shape 1465"/>
            <p:cNvSpPr/>
            <p:nvPr/>
          </p:nvSpPr>
          <p:spPr>
            <a:xfrm>
              <a:off x="3688113" y="146306"/>
              <a:ext cx="260604" cy="243839"/>
            </a:xfrm>
            <a:custGeom>
              <a:avLst/>
              <a:gdLst/>
              <a:ahLst/>
              <a:cxnLst/>
              <a:rect l="0" t="0" r="0" b="0"/>
              <a:pathLst>
                <a:path w="260604" h="243839">
                  <a:moveTo>
                    <a:pt x="0" y="243839"/>
                  </a:moveTo>
                  <a:lnTo>
                    <a:pt x="260604" y="0"/>
                  </a:lnTo>
                </a:path>
              </a:pathLst>
            </a:custGeom>
            <a:ln w="3048" cap="flat">
              <a:round/>
            </a:ln>
          </p:spPr>
          <p:style>
            <a:lnRef idx="1">
              <a:srgbClr val="C00000"/>
            </a:lnRef>
            <a:fillRef idx="0">
              <a:srgbClr val="000000">
                <a:alpha val="0"/>
              </a:srgbClr>
            </a:fillRef>
            <a:effectRef idx="0">
              <a:scrgbClr r="0" g="0" b="0"/>
            </a:effectRef>
            <a:fontRef idx="none"/>
          </p:style>
          <p:txBody>
            <a:bodyPr/>
            <a:lstStyle/>
            <a:p>
              <a:endParaRPr lang="fr-FR"/>
            </a:p>
          </p:txBody>
        </p:sp>
        <p:sp>
          <p:nvSpPr>
            <p:cNvPr id="38" name="Shape 1466"/>
            <p:cNvSpPr/>
            <p:nvPr/>
          </p:nvSpPr>
          <p:spPr>
            <a:xfrm>
              <a:off x="2836197" y="1199389"/>
              <a:ext cx="976884" cy="85344"/>
            </a:xfrm>
            <a:custGeom>
              <a:avLst/>
              <a:gdLst/>
              <a:ahLst/>
              <a:cxnLst/>
              <a:rect l="0" t="0" r="0" b="0"/>
              <a:pathLst>
                <a:path w="976884" h="85344">
                  <a:moveTo>
                    <a:pt x="976884" y="0"/>
                  </a:moveTo>
                  <a:cubicBezTo>
                    <a:pt x="976884" y="24384"/>
                    <a:pt x="973836" y="42672"/>
                    <a:pt x="970788" y="42672"/>
                  </a:cubicBezTo>
                  <a:lnTo>
                    <a:pt x="496824" y="42672"/>
                  </a:lnTo>
                  <a:cubicBezTo>
                    <a:pt x="492252" y="42672"/>
                    <a:pt x="489204" y="62484"/>
                    <a:pt x="489204" y="85344"/>
                  </a:cubicBezTo>
                  <a:cubicBezTo>
                    <a:pt x="489204" y="62484"/>
                    <a:pt x="486156" y="42672"/>
                    <a:pt x="481584" y="42672"/>
                  </a:cubicBezTo>
                  <a:lnTo>
                    <a:pt x="7620" y="42672"/>
                  </a:lnTo>
                  <a:cubicBezTo>
                    <a:pt x="3048" y="42672"/>
                    <a:pt x="0" y="24384"/>
                    <a:pt x="0" y="0"/>
                  </a:cubicBezTo>
                </a:path>
              </a:pathLst>
            </a:custGeom>
            <a:ln w="3048" cap="flat">
              <a:round/>
            </a:ln>
          </p:spPr>
          <p:style>
            <a:lnRef idx="1">
              <a:srgbClr val="404040"/>
            </a:lnRef>
            <a:fillRef idx="0">
              <a:srgbClr val="000000">
                <a:alpha val="0"/>
              </a:srgbClr>
            </a:fillRef>
            <a:effectRef idx="0">
              <a:scrgbClr r="0" g="0" b="0"/>
            </a:effectRef>
            <a:fontRef idx="none"/>
          </p:style>
          <p:txBody>
            <a:bodyPr/>
            <a:lstStyle/>
            <a:p>
              <a:endParaRPr lang="en-US" sz="1600" dirty="0"/>
            </a:p>
            <a:p>
              <a:r>
                <a:rPr lang="en-US" sz="1200" dirty="0" err="1" smtClean="0"/>
                <a:t>Revenus</a:t>
              </a:r>
              <a:r>
                <a:rPr lang="en-US" sz="1200" dirty="0" smtClean="0"/>
                <a:t> </a:t>
              </a:r>
              <a:r>
                <a:rPr lang="en-US" sz="1200" dirty="0" err="1" smtClean="0"/>
                <a:t>totaux</a:t>
              </a:r>
              <a:r>
                <a:rPr lang="en-US" sz="1200" dirty="0" smtClean="0"/>
                <a:t> (hors dons): 8 537 MDS GNF</a:t>
              </a:r>
              <a:endParaRPr lang="fr-FR" sz="1200" dirty="0"/>
            </a:p>
          </p:txBody>
        </p:sp>
        <p:sp>
          <p:nvSpPr>
            <p:cNvPr id="39" name="Rectangle 38"/>
            <p:cNvSpPr/>
            <p:nvPr/>
          </p:nvSpPr>
          <p:spPr>
            <a:xfrm>
              <a:off x="5134280" y="83926"/>
              <a:ext cx="265183" cy="77975"/>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CBG</a:t>
              </a:r>
            </a:p>
          </p:txBody>
        </p:sp>
        <p:sp>
          <p:nvSpPr>
            <p:cNvPr id="40" name="Rectangle 39"/>
            <p:cNvSpPr/>
            <p:nvPr/>
          </p:nvSpPr>
          <p:spPr>
            <a:xfrm>
              <a:off x="5134280" y="1188835"/>
              <a:ext cx="549257"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Autres</a:t>
              </a:r>
              <a:r>
                <a:rPr lang="fr-FR" sz="1400" spc="-5" dirty="0" smtClean="0">
                  <a:solidFill>
                    <a:srgbClr val="000000"/>
                  </a:solidFill>
                  <a:effectLst/>
                  <a:latin typeface="Times New Roman" panose="02020603050405020304" pitchFamily="18" charset="0"/>
                  <a:ea typeface="Times New Roman" panose="02020603050405020304" pitchFamily="18" charset="0"/>
                </a:rPr>
                <a:t> </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1" name="Rectangle 40"/>
            <p:cNvSpPr/>
            <p:nvPr/>
          </p:nvSpPr>
          <p:spPr>
            <a:xfrm>
              <a:off x="5134280" y="1260452"/>
              <a:ext cx="720548"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entreprises</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2" name="Rectangle 41"/>
            <p:cNvSpPr/>
            <p:nvPr/>
          </p:nvSpPr>
          <p:spPr>
            <a:xfrm>
              <a:off x="5362275" y="790513"/>
              <a:ext cx="448640" cy="149901"/>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              SAG</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3" name="Rectangle 42"/>
            <p:cNvSpPr/>
            <p:nvPr/>
          </p:nvSpPr>
          <p:spPr>
            <a:xfrm>
              <a:off x="5112478" y="974078"/>
              <a:ext cx="606149" cy="102809"/>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spc="10" dirty="0" smtClean="0">
                  <a:solidFill>
                    <a:srgbClr val="000000"/>
                  </a:solidFill>
                  <a:effectLst/>
                  <a:latin typeface="Times New Roman" panose="02020603050405020304" pitchFamily="18" charset="0"/>
                  <a:ea typeface="Times New Roman" panose="02020603050405020304" pitchFamily="18" charset="0"/>
                </a:rPr>
                <a:t>          SMD</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4" name="Rectangle 43"/>
            <p:cNvSpPr/>
            <p:nvPr/>
          </p:nvSpPr>
          <p:spPr>
            <a:xfrm>
              <a:off x="4554712" y="69156"/>
              <a:ext cx="1042154" cy="142099"/>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FFFFFF"/>
                  </a:solidFill>
                  <a:effectLst/>
                  <a:latin typeface="Times New Roman" panose="02020603050405020304" pitchFamily="18" charset="0"/>
                  <a:ea typeface="Times New Roman" panose="02020603050405020304" pitchFamily="18" charset="0"/>
                </a:rPr>
                <a:t>1</a:t>
              </a:r>
              <a:r>
                <a:rPr lang="fr-FR" sz="1400" spc="-25" dirty="0">
                  <a:solidFill>
                    <a:srgbClr val="FFFFFF"/>
                  </a:solidFill>
                  <a:effectLst/>
                  <a:latin typeface="Times New Roman" panose="02020603050405020304" pitchFamily="18" charset="0"/>
                  <a:ea typeface="Times New Roman" panose="02020603050405020304" pitchFamily="18" charset="0"/>
                </a:rPr>
                <a:t> </a:t>
              </a:r>
              <a:r>
                <a:rPr lang="fr-FR" sz="1400" spc="-25" dirty="0" smtClean="0">
                  <a:solidFill>
                    <a:srgbClr val="FFFFFF"/>
                  </a:solidFill>
                  <a:effectLst/>
                  <a:latin typeface="Times New Roman" panose="02020603050405020304" pitchFamily="18" charset="0"/>
                  <a:ea typeface="Times New Roman" panose="02020603050405020304" pitchFamily="18" charset="0"/>
                </a:rPr>
                <a:t>       1 037 417                                </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5" name="Rectangle 44"/>
            <p:cNvSpPr/>
            <p:nvPr/>
          </p:nvSpPr>
          <p:spPr>
            <a:xfrm>
              <a:off x="4785296" y="256125"/>
              <a:ext cx="213506"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6" name="Rectangle 45"/>
            <p:cNvSpPr/>
            <p:nvPr/>
          </p:nvSpPr>
          <p:spPr>
            <a:xfrm>
              <a:off x="4652992" y="1181204"/>
              <a:ext cx="602066" cy="107492"/>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500" dirty="0">
                  <a:solidFill>
                    <a:srgbClr val="FFFFFF"/>
                  </a:solidFill>
                  <a:effectLst/>
                  <a:latin typeface="Times New Roman" panose="02020603050405020304" pitchFamily="18" charset="0"/>
                  <a:ea typeface="Times New Roman" panose="02020603050405020304" pitchFamily="18" charset="0"/>
                </a:rPr>
                <a:t>326</a:t>
              </a:r>
              <a:r>
                <a:rPr lang="fr-FR" sz="500" spc="-25" dirty="0">
                  <a:solidFill>
                    <a:srgbClr val="FFFFFF"/>
                  </a:solidFill>
                  <a:effectLst/>
                  <a:latin typeface="Times New Roman" panose="02020603050405020304" pitchFamily="18" charset="0"/>
                  <a:ea typeface="Times New Roman" panose="02020603050405020304" pitchFamily="18" charset="0"/>
                </a:rPr>
                <a:t> </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7" name="Rectangle 46"/>
            <p:cNvSpPr/>
            <p:nvPr/>
          </p:nvSpPr>
          <p:spPr>
            <a:xfrm>
              <a:off x="4646937" y="1225377"/>
              <a:ext cx="526576" cy="7500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400" spc="5" dirty="0" smtClean="0">
                  <a:latin typeface="Times New Roman" panose="02020603050405020304" pitchFamily="18" charset="0"/>
                  <a:ea typeface="Times New Roman" panose="02020603050405020304" pitchFamily="18" charset="0"/>
                </a:rPr>
                <a:t>       326</a:t>
              </a:r>
              <a:r>
                <a:rPr lang="en-US" sz="1400" spc="5" dirty="0" smtClean="0">
                  <a:solidFill>
                    <a:srgbClr val="FFFFFF"/>
                  </a:solidFill>
                  <a:latin typeface="Times New Roman" panose="02020603050405020304" pitchFamily="18" charset="0"/>
                  <a:ea typeface="Times New Roman" panose="02020603050405020304" pitchFamily="18" charset="0"/>
                </a:rPr>
                <a:t> </a:t>
              </a:r>
              <a:r>
                <a:rPr lang="en-US" sz="1400" spc="5" dirty="0" smtClean="0">
                  <a:latin typeface="Times New Roman" panose="02020603050405020304" pitchFamily="18" charset="0"/>
                  <a:ea typeface="Times New Roman" panose="02020603050405020304" pitchFamily="18" charset="0"/>
                </a:rPr>
                <a:t>555</a:t>
              </a:r>
              <a:endParaRPr lang="fr-FR" sz="1400" dirty="0">
                <a:effectLst/>
                <a:latin typeface="Times New Roman" panose="02020603050405020304" pitchFamily="18" charset="0"/>
                <a:ea typeface="Times New Roman" panose="02020603050405020304" pitchFamily="18" charset="0"/>
              </a:endParaRPr>
            </a:p>
          </p:txBody>
        </p:sp>
        <p:sp>
          <p:nvSpPr>
            <p:cNvPr id="48" name="Rectangle 47"/>
            <p:cNvSpPr/>
            <p:nvPr/>
          </p:nvSpPr>
          <p:spPr>
            <a:xfrm>
              <a:off x="4768526" y="820018"/>
              <a:ext cx="404987"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FFFFFF"/>
                  </a:solidFill>
                  <a:effectLst/>
                  <a:latin typeface="Times New Roman" panose="02020603050405020304" pitchFamily="18" charset="0"/>
                  <a:ea typeface="Times New Roman" panose="02020603050405020304" pitchFamily="18" charset="0"/>
                </a:rPr>
                <a:t>457</a:t>
              </a:r>
              <a:r>
                <a:rPr lang="fr-FR" sz="1400" spc="-25" dirty="0">
                  <a:solidFill>
                    <a:srgbClr val="FFFFFF"/>
                  </a:solidFill>
                  <a:effectLst/>
                  <a:latin typeface="Times New Roman" panose="02020603050405020304" pitchFamily="18" charset="0"/>
                  <a:ea typeface="Times New Roman" panose="02020603050405020304" pitchFamily="18" charset="0"/>
                </a:rPr>
                <a:t> </a:t>
              </a:r>
              <a:r>
                <a:rPr lang="fr-FR" sz="1400" dirty="0">
                  <a:solidFill>
                    <a:srgbClr val="FFFFFF"/>
                  </a:solidFill>
                  <a:effectLst/>
                  <a:latin typeface="Times New Roman" panose="02020603050405020304" pitchFamily="18" charset="0"/>
                  <a:ea typeface="Times New Roman" panose="02020603050405020304" pitchFamily="18" charset="0"/>
                </a:rPr>
                <a:t>455</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49" name="Rectangle 48"/>
            <p:cNvSpPr/>
            <p:nvPr/>
          </p:nvSpPr>
          <p:spPr>
            <a:xfrm>
              <a:off x="4739105" y="891654"/>
              <a:ext cx="439489"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50" name="Rectangle 49"/>
            <p:cNvSpPr/>
            <p:nvPr/>
          </p:nvSpPr>
          <p:spPr>
            <a:xfrm>
              <a:off x="4763958" y="956430"/>
              <a:ext cx="351717" cy="148701"/>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FFFFFF"/>
                  </a:solidFill>
                  <a:effectLst/>
                  <a:latin typeface="Times New Roman" panose="02020603050405020304" pitchFamily="18" charset="0"/>
                  <a:ea typeface="Times New Roman" panose="02020603050405020304" pitchFamily="18" charset="0"/>
                </a:rPr>
                <a:t>179</a:t>
              </a:r>
              <a:r>
                <a:rPr lang="fr-FR" sz="500" spc="-25" dirty="0">
                  <a:solidFill>
                    <a:srgbClr val="FFFFFF"/>
                  </a:solidFill>
                  <a:effectLst/>
                  <a:latin typeface="Times New Roman" panose="02020603050405020304" pitchFamily="18" charset="0"/>
                  <a:ea typeface="Times New Roman" panose="02020603050405020304" pitchFamily="18" charset="0"/>
                </a:rPr>
                <a:t> </a:t>
              </a:r>
              <a:r>
                <a:rPr lang="fr-FR" sz="1400" dirty="0">
                  <a:solidFill>
                    <a:srgbClr val="FFFFFF"/>
                  </a:solidFill>
                  <a:effectLst/>
                  <a:latin typeface="Times New Roman" panose="02020603050405020304" pitchFamily="18" charset="0"/>
                  <a:ea typeface="Times New Roman" panose="02020603050405020304" pitchFamily="18" charset="0"/>
                </a:rPr>
                <a:t>627</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51" name="Rectangle 50"/>
            <p:cNvSpPr/>
            <p:nvPr/>
          </p:nvSpPr>
          <p:spPr>
            <a:xfrm>
              <a:off x="4785296" y="1094324"/>
              <a:ext cx="213506" cy="824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dirty="0">
                <a:solidFill>
                  <a:srgbClr val="000000"/>
                </a:solidFill>
                <a:effectLst/>
                <a:latin typeface="Times New Roman" panose="02020603050405020304" pitchFamily="18" charset="0"/>
                <a:ea typeface="Times New Roman" panose="02020603050405020304" pitchFamily="18" charset="0"/>
              </a:endParaRPr>
            </a:p>
          </p:txBody>
        </p:sp>
        <p:sp>
          <p:nvSpPr>
            <p:cNvPr id="52" name="Rectangle 51"/>
            <p:cNvSpPr/>
            <p:nvPr/>
          </p:nvSpPr>
          <p:spPr>
            <a:xfrm>
              <a:off x="3797476" y="881214"/>
              <a:ext cx="737183" cy="156088"/>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Autres secteurs économiques</a:t>
              </a: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53" name="Rectangle 52"/>
            <p:cNvSpPr/>
            <p:nvPr/>
          </p:nvSpPr>
          <p:spPr>
            <a:xfrm>
              <a:off x="3797476" y="1029280"/>
              <a:ext cx="855517" cy="30961"/>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rPr>
                <a:t>≈</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6 536</a:t>
              </a:r>
              <a:r>
                <a:rPr lang="fr-FR" sz="1400" spc="10" dirty="0">
                  <a:solidFill>
                    <a:srgbClr val="000000"/>
                  </a:solidFill>
                  <a:effectLst/>
                  <a:latin typeface="Times New Roman" panose="02020603050405020304" pitchFamily="18" charset="0"/>
                  <a:ea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rPr>
                <a:t>MDS </a:t>
              </a:r>
              <a:r>
                <a:rPr lang="fr-FR" sz="1400" dirty="0" smtClean="0">
                  <a:solidFill>
                    <a:srgbClr val="000000"/>
                  </a:solidFill>
                  <a:effectLst/>
                  <a:latin typeface="Times New Roman" panose="02020603050405020304" pitchFamily="18" charset="0"/>
                  <a:ea typeface="Times New Roman" panose="02020603050405020304" pitchFamily="18" charset="0"/>
                </a:rPr>
                <a:t>GNF</a:t>
              </a:r>
            </a:p>
            <a:p>
              <a:pPr marL="0" marR="0" indent="0" algn="l">
                <a:lnSpc>
                  <a:spcPct val="107000"/>
                </a:lnSpc>
                <a:spcBef>
                  <a:spcPts val="0"/>
                </a:spcBef>
                <a:spcAft>
                  <a:spcPts val="800"/>
                </a:spcAft>
              </a:pPr>
              <a:r>
                <a:rPr lang="fr-FR" sz="1400" dirty="0" smtClean="0">
                  <a:solidFill>
                    <a:srgbClr val="000000"/>
                  </a:solidFill>
                  <a:effectLst/>
                  <a:latin typeface="Times New Roman" panose="02020603050405020304" pitchFamily="18" charset="0"/>
                  <a:ea typeface="Times New Roman" panose="02020603050405020304" pitchFamily="18" charset="0"/>
                </a:rPr>
                <a:t>*</a:t>
              </a:r>
              <a:r>
                <a:rPr lang="fr-FR" sz="1200" dirty="0" smtClean="0">
                  <a:solidFill>
                    <a:srgbClr val="000000"/>
                  </a:solidFill>
                  <a:effectLst/>
                  <a:latin typeface="Times New Roman" panose="02020603050405020304" pitchFamily="18" charset="0"/>
                  <a:ea typeface="Times New Roman" panose="02020603050405020304" pitchFamily="18" charset="0"/>
                </a:rPr>
                <a:t>77% des revenus de l’Etat</a:t>
              </a: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54" name="Rectangle 53"/>
            <p:cNvSpPr/>
            <p:nvPr/>
          </p:nvSpPr>
          <p:spPr>
            <a:xfrm>
              <a:off x="3895297" y="1111559"/>
              <a:ext cx="86210" cy="8727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55" name="Rectangle 54"/>
            <p:cNvSpPr/>
            <p:nvPr/>
          </p:nvSpPr>
          <p:spPr>
            <a:xfrm>
              <a:off x="3818161" y="1190408"/>
              <a:ext cx="983605" cy="130624"/>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endParaRPr lang="fr-FR" sz="1400" dirty="0">
                <a:solidFill>
                  <a:srgbClr val="000000"/>
                </a:solidFill>
                <a:effectLst/>
                <a:latin typeface="Times New Roman" panose="02020603050405020304" pitchFamily="18" charset="0"/>
                <a:ea typeface="Times New Roman" panose="02020603050405020304" pitchFamily="18" charset="0"/>
              </a:endParaRPr>
            </a:p>
          </p:txBody>
        </p:sp>
        <p:sp>
          <p:nvSpPr>
            <p:cNvPr id="56" name="Shape 1489"/>
            <p:cNvSpPr/>
            <p:nvPr/>
          </p:nvSpPr>
          <p:spPr>
            <a:xfrm>
              <a:off x="3764313" y="734569"/>
              <a:ext cx="161544" cy="131065"/>
            </a:xfrm>
            <a:custGeom>
              <a:avLst/>
              <a:gdLst/>
              <a:ahLst/>
              <a:cxnLst/>
              <a:rect l="0" t="0" r="0" b="0"/>
              <a:pathLst>
                <a:path w="161544" h="131065">
                  <a:moveTo>
                    <a:pt x="0" y="0"/>
                  </a:moveTo>
                  <a:lnTo>
                    <a:pt x="161544" y="131065"/>
                  </a:lnTo>
                </a:path>
              </a:pathLst>
            </a:custGeom>
            <a:ln w="3048" cap="flat">
              <a:round/>
            </a:ln>
          </p:spPr>
          <p:style>
            <a:lnRef idx="1">
              <a:srgbClr val="595959"/>
            </a:lnRef>
            <a:fillRef idx="0">
              <a:srgbClr val="000000">
                <a:alpha val="0"/>
              </a:srgbClr>
            </a:fillRef>
            <a:effectRef idx="0">
              <a:scrgbClr r="0" g="0" b="0"/>
            </a:effectRef>
            <a:fontRef idx="none"/>
          </p:style>
          <p:txBody>
            <a:bodyPr/>
            <a:lstStyle/>
            <a:p>
              <a:endParaRPr lang="fr-FR"/>
            </a:p>
          </p:txBody>
        </p:sp>
        <p:sp>
          <p:nvSpPr>
            <p:cNvPr id="57" name="Shape 1490"/>
            <p:cNvSpPr/>
            <p:nvPr/>
          </p:nvSpPr>
          <p:spPr>
            <a:xfrm flipV="1">
              <a:off x="806929" y="1234912"/>
              <a:ext cx="1861628" cy="14768"/>
            </a:xfrm>
            <a:custGeom>
              <a:avLst/>
              <a:gdLst/>
              <a:ahLst/>
              <a:cxnLst/>
              <a:rect l="0" t="0" r="0" b="0"/>
              <a:pathLst>
                <a:path w="1153668" h="1525">
                  <a:moveTo>
                    <a:pt x="0" y="1525"/>
                  </a:moveTo>
                  <a:lnTo>
                    <a:pt x="1153668" y="0"/>
                  </a:lnTo>
                </a:path>
              </a:pathLst>
            </a:custGeom>
            <a:ln w="3048" cap="flat">
              <a:round/>
            </a:ln>
          </p:spPr>
          <p:style>
            <a:lnRef idx="1">
              <a:srgbClr val="000000"/>
            </a:lnRef>
            <a:fillRef idx="0">
              <a:srgbClr val="000000">
                <a:alpha val="0"/>
              </a:srgbClr>
            </a:fillRef>
            <a:effectRef idx="0">
              <a:scrgbClr r="0" g="0" b="0"/>
            </a:effectRef>
            <a:fontRef idx="none"/>
          </p:style>
          <p:txBody>
            <a:bodyPr/>
            <a:lstStyle/>
            <a:p>
              <a:endParaRPr lang="fr-FR"/>
            </a:p>
          </p:txBody>
        </p:sp>
        <p:sp>
          <p:nvSpPr>
            <p:cNvPr id="58" name="Shape 1495"/>
            <p:cNvSpPr/>
            <p:nvPr/>
          </p:nvSpPr>
          <p:spPr>
            <a:xfrm>
              <a:off x="4597941" y="0"/>
              <a:ext cx="92964" cy="1350264"/>
            </a:xfrm>
            <a:custGeom>
              <a:avLst/>
              <a:gdLst/>
              <a:ahLst/>
              <a:cxnLst/>
              <a:rect l="0" t="0" r="0" b="0"/>
              <a:pathLst>
                <a:path w="92964" h="1350264">
                  <a:moveTo>
                    <a:pt x="92964" y="1350264"/>
                  </a:moveTo>
                  <a:cubicBezTo>
                    <a:pt x="67056" y="1350264"/>
                    <a:pt x="45720" y="1345692"/>
                    <a:pt x="45720" y="1342644"/>
                  </a:cubicBezTo>
                  <a:lnTo>
                    <a:pt x="45720" y="176785"/>
                  </a:lnTo>
                  <a:cubicBezTo>
                    <a:pt x="45720" y="173736"/>
                    <a:pt x="25908" y="169164"/>
                    <a:pt x="0" y="169164"/>
                  </a:cubicBezTo>
                  <a:cubicBezTo>
                    <a:pt x="25908" y="169164"/>
                    <a:pt x="45720" y="166116"/>
                    <a:pt x="45720" y="161544"/>
                  </a:cubicBezTo>
                  <a:lnTo>
                    <a:pt x="45720" y="7620"/>
                  </a:lnTo>
                  <a:cubicBezTo>
                    <a:pt x="45720" y="3048"/>
                    <a:pt x="67056" y="0"/>
                    <a:pt x="92964" y="0"/>
                  </a:cubicBezTo>
                </a:path>
              </a:pathLst>
            </a:custGeom>
            <a:ln w="3048" cap="flat">
              <a:round/>
            </a:ln>
          </p:spPr>
          <p:style>
            <a:lnRef idx="1">
              <a:srgbClr val="404040"/>
            </a:lnRef>
            <a:fillRef idx="0">
              <a:srgbClr val="000000">
                <a:alpha val="0"/>
              </a:srgbClr>
            </a:fillRef>
            <a:effectRef idx="0">
              <a:scrgbClr r="0" g="0" b="0"/>
            </a:effectRef>
            <a:fontRef idx="none"/>
          </p:style>
          <p:txBody>
            <a:bodyPr/>
            <a:lstStyle/>
            <a:p>
              <a:endParaRPr lang="fr-FR"/>
            </a:p>
          </p:txBody>
        </p:sp>
      </p:grpSp>
      <p:sp>
        <p:nvSpPr>
          <p:cNvPr id="59" name="Rectangle 95"/>
          <p:cNvSpPr>
            <a:spLocks noChangeArrowheads="1"/>
          </p:cNvSpPr>
          <p:nvPr/>
        </p:nvSpPr>
        <p:spPr bwMode="auto">
          <a:xfrm>
            <a:off x="13566" y="5786157"/>
            <a:ext cx="11708761"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1pPr>
            <a:lvl2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2pPr>
            <a:lvl3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3pPr>
            <a:lvl4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4pPr>
            <a:lvl5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5pPr>
            <a:lvl6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6pPr>
            <a:lvl7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7pPr>
            <a:lvl8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8pPr>
            <a:lvl9pPr eaLnBrk="0" fontAlgn="base" hangingPunct="0">
              <a:spcBef>
                <a:spcPct val="0"/>
              </a:spcBef>
              <a:spcAft>
                <a:spcPct val="0"/>
              </a:spcAft>
              <a:tabLst>
                <a:tab pos="1238250" algn="ctr"/>
                <a:tab pos="2708275" algn="ctr"/>
                <a:tab pos="3870325"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238250" algn="ctr"/>
                <a:tab pos="2708275" algn="ctr"/>
                <a:tab pos="3870325" algn="ctr"/>
              </a:tabLst>
            </a:pPr>
            <a:endParaRPr kumimoji="0" lang="fr-FR" altLang="fr-FR" sz="5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238250" algn="ctr"/>
                <a:tab pos="2708275" algn="ctr"/>
                <a:tab pos="3870325" algn="ctr"/>
              </a:tabLst>
            </a:pPr>
            <a:r>
              <a:rPr kumimoji="0" lang="fr-FR" altLang="fr-F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23% des revenus de l'Etat</a:t>
            </a:r>
            <a:endParaRPr kumimoji="0" lang="fr-FR" altLang="fr-FR"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38250" algn="ctr"/>
                <a:tab pos="2708275" algn="ctr"/>
                <a:tab pos="3870325" algn="ctr"/>
              </a:tabLst>
            </a:pPr>
            <a:r>
              <a:rPr kumimoji="0" lang="fr-FR" altLang="fr-FR"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Total contribution du secteur extractif au budget de l'Etat 	2 001 045 MGNF</a:t>
            </a:r>
            <a:r>
              <a:rPr kumimoji="0" lang="fr-FR" altLang="fr-FR" sz="5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endParaRPr kumimoji="0" lang="fr-FR" altLang="fr-F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38250" algn="ctr"/>
                <a:tab pos="2708275" algn="ctr"/>
                <a:tab pos="3870325" algn="ctr"/>
              </a:tabLst>
            </a:pPr>
            <a:r>
              <a:rPr kumimoji="0" lang="fr-FR" altLang="fr-F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a:t>
            </a:r>
            <a:r>
              <a:rPr kumimoji="0" lang="fr-FR" altLang="fr-FR" sz="5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a:t>
            </a:r>
            <a:r>
              <a:rPr kumimoji="0" lang="fr-FR" altLang="fr-F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Selon les déclarations des organismes collecteurs, pour les 350 entreprises couvertes par le Rapport ITIE 2014</a:t>
            </a:r>
            <a:r>
              <a:rPr kumimoji="0" lang="fr-FR" altLang="fr-FR" sz="11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677129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dirty="0" smtClean="0">
                <a:solidFill>
                  <a:srgbClr val="0070C0"/>
                </a:solidFill>
              </a:rPr>
              <a:t>RESULTATS DE L’EXERCICE 2015</a:t>
            </a:r>
            <a:endParaRPr lang="fr-FR" sz="4000" dirty="0">
              <a:solidFill>
                <a:srgbClr val="0070C0"/>
              </a:solidFill>
            </a:endParaRPr>
          </a:p>
        </p:txBody>
      </p:sp>
      <p:sp>
        <p:nvSpPr>
          <p:cNvPr id="3" name="Espace réservé du contenu 2"/>
          <p:cNvSpPr>
            <a:spLocks noGrp="1"/>
          </p:cNvSpPr>
          <p:nvPr>
            <p:ph idx="1"/>
          </p:nvPr>
        </p:nvSpPr>
        <p:spPr/>
        <p:txBody>
          <a:bodyPr>
            <a:noAutofit/>
          </a:bodyPr>
          <a:lstStyle/>
          <a:p>
            <a:r>
              <a:rPr lang="fr-FR" sz="3600" dirty="0" smtClean="0"/>
              <a:t>Nous </a:t>
            </a:r>
            <a:r>
              <a:rPr lang="fr-FR" sz="3600" dirty="0"/>
              <a:t>présentons ci-dessous l’ensemble des données ITIE déclarées par l’État, pour les 45 entreprises pour lesquelles le Périmètre du Rapport ITIE 2015 prévoyait un exercice de rapprochements avec les données ITIE déclarées par l’Etat : </a:t>
            </a:r>
          </a:p>
        </p:txBody>
      </p:sp>
    </p:spTree>
    <p:extLst>
      <p:ext uri="{BB962C8B-B14F-4D97-AF65-F5344CB8AC3E}">
        <p14:creationId xmlns:p14="http://schemas.microsoft.com/office/powerpoint/2010/main" val="1819400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1.2 </a:t>
            </a:r>
            <a:r>
              <a:rPr lang="en-US" b="1" dirty="0" err="1" smtClean="0"/>
              <a:t>Historique</a:t>
            </a:r>
            <a:r>
              <a:rPr lang="en-US" b="1" dirty="0" smtClean="0"/>
              <a:t> </a:t>
            </a:r>
            <a:r>
              <a:rPr lang="en-US" b="1" dirty="0"/>
              <a:t>de </a:t>
            </a:r>
            <a:r>
              <a:rPr lang="en-US" b="1" dirty="0" err="1"/>
              <a:t>l’ITIE</a:t>
            </a:r>
            <a:r>
              <a:rPr lang="en-US" b="1" dirty="0"/>
              <a:t>-GUINEE</a:t>
            </a:r>
            <a:endParaRPr lang="fr-FR" b="1" dirty="0"/>
          </a:p>
        </p:txBody>
      </p:sp>
      <p:sp>
        <p:nvSpPr>
          <p:cNvPr id="3" name="Espace réservé du contenu 2"/>
          <p:cNvSpPr>
            <a:spLocks noGrp="1"/>
          </p:cNvSpPr>
          <p:nvPr>
            <p:ph idx="1"/>
          </p:nvPr>
        </p:nvSpPr>
        <p:spPr/>
        <p:txBody>
          <a:bodyPr>
            <a:normAutofit/>
          </a:bodyPr>
          <a:lstStyle/>
          <a:p>
            <a:r>
              <a:rPr lang="en-US" sz="2800" dirty="0" err="1" smtClean="0"/>
              <a:t>Dès</a:t>
            </a:r>
            <a:r>
              <a:rPr lang="en-US" sz="2800" dirty="0" smtClean="0"/>
              <a:t> après son adhesion, </a:t>
            </a:r>
            <a:r>
              <a:rPr lang="en-US" sz="2800" dirty="0" err="1" smtClean="0"/>
              <a:t>l’ITIE-Guinée</a:t>
            </a:r>
            <a:r>
              <a:rPr lang="en-US" sz="2800" dirty="0" smtClean="0"/>
              <a:t> a </a:t>
            </a:r>
            <a:r>
              <a:rPr lang="en-US" sz="2800" dirty="0" err="1" smtClean="0"/>
              <a:t>mis</a:t>
            </a:r>
            <a:r>
              <a:rPr lang="en-US" sz="2800" dirty="0" smtClean="0"/>
              <a:t> en place son </a:t>
            </a:r>
            <a:r>
              <a:rPr lang="en-US" sz="2800" dirty="0" err="1" smtClean="0"/>
              <a:t>dispositif</a:t>
            </a:r>
            <a:r>
              <a:rPr lang="en-US" sz="2800" dirty="0" smtClean="0"/>
              <a:t> </a:t>
            </a:r>
            <a:r>
              <a:rPr lang="en-US" sz="2800" dirty="0" err="1" smtClean="0"/>
              <a:t>institutionnel</a:t>
            </a:r>
            <a:r>
              <a:rPr lang="en-US" sz="2800" dirty="0" smtClean="0"/>
              <a:t> </a:t>
            </a:r>
            <a:r>
              <a:rPr lang="en-US" sz="2800" dirty="0" err="1" smtClean="0"/>
              <a:t>composé</a:t>
            </a:r>
            <a:r>
              <a:rPr lang="en-US" sz="2800" dirty="0" smtClean="0"/>
              <a:t> du: </a:t>
            </a:r>
            <a:r>
              <a:rPr lang="fr-FR" sz="2800" dirty="0"/>
              <a:t>(Conseil de supervision, Comité de pilotage (regroupant toutes les parties prenantes à l’ITIE), les sous-comités opérationnels remplacés par </a:t>
            </a:r>
            <a:r>
              <a:rPr lang="fr-FR" sz="2800" dirty="0" smtClean="0"/>
              <a:t>trois </a:t>
            </a:r>
            <a:r>
              <a:rPr lang="fr-FR" sz="2800" dirty="0"/>
              <a:t>commissions qui ont été complétées plus </a:t>
            </a:r>
            <a:r>
              <a:rPr lang="fr-FR" sz="2800" dirty="0" smtClean="0"/>
              <a:t>: </a:t>
            </a:r>
            <a:r>
              <a:rPr lang="fr-FR" sz="2800" dirty="0"/>
              <a:t>il s’agit des Commissions Statistiques, Communication, Renforcement des capacités et </a:t>
            </a:r>
            <a:r>
              <a:rPr lang="fr-FR" sz="2800" dirty="0" smtClean="0"/>
              <a:t>Suivi-Evaluation</a:t>
            </a:r>
            <a:r>
              <a:rPr lang="en-US" sz="2800" dirty="0" smtClean="0"/>
              <a:t>  </a:t>
            </a:r>
            <a:endParaRPr lang="fr-FR" sz="2800" dirty="0"/>
          </a:p>
        </p:txBody>
      </p:sp>
    </p:spTree>
    <p:extLst>
      <p:ext uri="{BB962C8B-B14F-4D97-AF65-F5344CB8AC3E}">
        <p14:creationId xmlns:p14="http://schemas.microsoft.com/office/powerpoint/2010/main" val="8894001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600"/>
            <a:ext cx="10887138" cy="485955"/>
          </a:xfrm>
        </p:spPr>
        <p:txBody>
          <a:bodyPr>
            <a:normAutofit/>
          </a:bodyPr>
          <a:lstStyle/>
          <a:p>
            <a:r>
              <a:rPr lang="en-US" sz="2400" dirty="0"/>
              <a:t>RESULTATS DE L’EXERCICE 2015 (pour les 45 </a:t>
            </a:r>
            <a:r>
              <a:rPr lang="en-US" sz="2400" dirty="0" err="1" smtClean="0"/>
              <a:t>entreprises</a:t>
            </a:r>
            <a:r>
              <a:rPr lang="en-US" sz="2400" dirty="0" smtClean="0"/>
              <a:t>)</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733866930"/>
              </p:ext>
            </p:extLst>
          </p:nvPr>
        </p:nvGraphicFramePr>
        <p:xfrm>
          <a:off x="677863" y="1173193"/>
          <a:ext cx="8596139" cy="5259988"/>
        </p:xfrm>
        <a:graphic>
          <a:graphicData uri="http://schemas.openxmlformats.org/drawingml/2006/table">
            <a:tbl>
              <a:tblPr firstRow="1" bandRow="1">
                <a:tableStyleId>{5C22544A-7EE6-4342-B048-85BDC9FD1C3A}</a:tableStyleId>
              </a:tblPr>
              <a:tblGrid>
                <a:gridCol w="555703"/>
                <a:gridCol w="5305139"/>
                <a:gridCol w="1733874"/>
                <a:gridCol w="1001423"/>
              </a:tblGrid>
              <a:tr h="410218">
                <a:tc>
                  <a:txBody>
                    <a:bodyPr/>
                    <a:lstStyle/>
                    <a:p>
                      <a:endParaRPr lang="fr-FR" dirty="0"/>
                    </a:p>
                  </a:txBody>
                  <a:tcPr/>
                </a:tc>
                <a:tc>
                  <a:txBody>
                    <a:bodyPr/>
                    <a:lstStyle/>
                    <a:p>
                      <a:endParaRPr lang="fr-FR" dirty="0"/>
                    </a:p>
                  </a:txBody>
                  <a:tcPr/>
                </a:tc>
                <a:tc>
                  <a:txBody>
                    <a:bodyPr/>
                    <a:lstStyle/>
                    <a:p>
                      <a:r>
                        <a:rPr lang="en-US" dirty="0" smtClean="0"/>
                        <a:t>KGNF</a:t>
                      </a:r>
                      <a:endParaRPr lang="fr-FR" dirty="0"/>
                    </a:p>
                  </a:txBody>
                  <a:tcPr/>
                </a:tc>
                <a:tc>
                  <a:txBody>
                    <a:bodyPr/>
                    <a:lstStyle/>
                    <a:p>
                      <a:r>
                        <a:rPr lang="en-US" dirty="0" smtClean="0"/>
                        <a:t>KUSD</a:t>
                      </a:r>
                      <a:endParaRPr lang="fr-FR" dirty="0"/>
                    </a:p>
                  </a:txBody>
                  <a:tcPr/>
                </a:tc>
              </a:tr>
              <a:tr h="444125">
                <a:tc>
                  <a:txBody>
                    <a:bodyPr/>
                    <a:lstStyle/>
                    <a:p>
                      <a:r>
                        <a:rPr lang="en-US" dirty="0" smtClean="0"/>
                        <a:t>1</a:t>
                      </a:r>
                      <a:endParaRPr lang="fr-FR" dirty="0"/>
                    </a:p>
                  </a:txBody>
                  <a:tcPr/>
                </a:tc>
                <a:tc>
                  <a:txBody>
                    <a:bodyPr/>
                    <a:lstStyle/>
                    <a:p>
                      <a:r>
                        <a:rPr lang="en-US" baseline="0" dirty="0" err="1" smtClean="0"/>
                        <a:t>Frais</a:t>
                      </a:r>
                      <a:r>
                        <a:rPr lang="en-US" baseline="0" dirty="0" smtClean="0"/>
                        <a:t> </a:t>
                      </a:r>
                      <a:r>
                        <a:rPr lang="en-US" baseline="0" dirty="0" err="1" smtClean="0"/>
                        <a:t>d’instruction</a:t>
                      </a:r>
                      <a:r>
                        <a:rPr lang="en-US" baseline="0" dirty="0" smtClean="0"/>
                        <a:t> des dossiers des </a:t>
                      </a:r>
                      <a:r>
                        <a:rPr lang="en-US" baseline="0" dirty="0" err="1" smtClean="0"/>
                        <a:t>titres</a:t>
                      </a:r>
                      <a:r>
                        <a:rPr lang="en-US" baseline="0" dirty="0" smtClean="0"/>
                        <a:t> </a:t>
                      </a:r>
                      <a:r>
                        <a:rPr lang="en-US" baseline="0" dirty="0" err="1" smtClean="0"/>
                        <a:t>miniers</a:t>
                      </a:r>
                      <a:endParaRPr lang="fr-FR" dirty="0"/>
                    </a:p>
                  </a:txBody>
                  <a:tcPr/>
                </a:tc>
                <a:tc>
                  <a:txBody>
                    <a:bodyPr/>
                    <a:lstStyle/>
                    <a:p>
                      <a:pPr algn="l"/>
                      <a:r>
                        <a:rPr lang="en-US" dirty="0" smtClean="0"/>
                        <a:t>45 679</a:t>
                      </a:r>
                      <a:endParaRPr lang="fr-F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6</a:t>
                      </a:r>
                      <a:endParaRPr lang="fr-FR" dirty="0" smtClean="0"/>
                    </a:p>
                  </a:txBody>
                  <a:tcPr/>
                </a:tc>
              </a:tr>
              <a:tr h="410218">
                <a:tc>
                  <a:txBody>
                    <a:bodyPr/>
                    <a:lstStyle/>
                    <a:p>
                      <a:r>
                        <a:rPr lang="en-US" dirty="0" smtClean="0"/>
                        <a:t>2</a:t>
                      </a:r>
                      <a:endParaRPr lang="fr-FR" dirty="0"/>
                    </a:p>
                  </a:txBody>
                  <a:tcPr/>
                </a:tc>
                <a:tc>
                  <a:txBody>
                    <a:bodyPr/>
                    <a:lstStyle/>
                    <a:p>
                      <a:r>
                        <a:rPr lang="en-US" dirty="0" smtClean="0"/>
                        <a:t>Droits</a:t>
                      </a:r>
                      <a:r>
                        <a:rPr lang="en-US" baseline="0" dirty="0" smtClean="0"/>
                        <a:t> fixes</a:t>
                      </a:r>
                      <a:endParaRPr lang="fr-FR" dirty="0"/>
                    </a:p>
                  </a:txBody>
                  <a:tcPr/>
                </a:tc>
                <a:tc>
                  <a:txBody>
                    <a:bodyPr/>
                    <a:lstStyle/>
                    <a:p>
                      <a:pPr algn="l"/>
                      <a:r>
                        <a:rPr lang="en-US" dirty="0" smtClean="0"/>
                        <a:t>19 947</a:t>
                      </a:r>
                      <a:r>
                        <a:rPr lang="en-US" baseline="0" dirty="0" smtClean="0"/>
                        <a:t> 960</a:t>
                      </a:r>
                      <a:endParaRPr lang="fr-FR" dirty="0"/>
                    </a:p>
                  </a:txBody>
                  <a:tcPr/>
                </a:tc>
                <a:tc>
                  <a:txBody>
                    <a:bodyPr/>
                    <a:lstStyle/>
                    <a:p>
                      <a:pPr algn="l"/>
                      <a:r>
                        <a:rPr lang="en-US" dirty="0" smtClean="0"/>
                        <a:t>2 664</a:t>
                      </a:r>
                      <a:endParaRPr lang="fr-FR" dirty="0"/>
                    </a:p>
                  </a:txBody>
                  <a:tcPr/>
                </a:tc>
              </a:tr>
              <a:tr h="410218">
                <a:tc>
                  <a:txBody>
                    <a:bodyPr/>
                    <a:lstStyle/>
                    <a:p>
                      <a:r>
                        <a:rPr lang="en-US" dirty="0" smtClean="0"/>
                        <a:t>3</a:t>
                      </a:r>
                      <a:endParaRPr lang="fr-FR" dirty="0"/>
                    </a:p>
                  </a:txBody>
                  <a:tcPr/>
                </a:tc>
                <a:tc>
                  <a:txBody>
                    <a:bodyPr/>
                    <a:lstStyle/>
                    <a:p>
                      <a:r>
                        <a:rPr lang="en-US" dirty="0" smtClean="0"/>
                        <a:t>Taxes </a:t>
                      </a:r>
                      <a:r>
                        <a:rPr lang="en-US" dirty="0" err="1" smtClean="0"/>
                        <a:t>sur</a:t>
                      </a:r>
                      <a:r>
                        <a:rPr lang="en-US" dirty="0" smtClean="0"/>
                        <a:t> les substances de </a:t>
                      </a:r>
                      <a:r>
                        <a:rPr lang="en-US" dirty="0" err="1" smtClean="0"/>
                        <a:t>carrière</a:t>
                      </a:r>
                      <a:endParaRPr lang="fr-FR" dirty="0"/>
                    </a:p>
                  </a:txBody>
                  <a:tcPr/>
                </a:tc>
                <a:tc>
                  <a:txBody>
                    <a:bodyPr/>
                    <a:lstStyle/>
                    <a:p>
                      <a:pPr algn="l"/>
                      <a:r>
                        <a:rPr lang="en-US" dirty="0" smtClean="0"/>
                        <a:t>6 297 352</a:t>
                      </a:r>
                      <a:endParaRPr lang="fr-FR" dirty="0"/>
                    </a:p>
                  </a:txBody>
                  <a:tcPr/>
                </a:tc>
                <a:tc>
                  <a:txBody>
                    <a:bodyPr/>
                    <a:lstStyle/>
                    <a:p>
                      <a:pPr algn="l"/>
                      <a:r>
                        <a:rPr lang="en-US" dirty="0" smtClean="0"/>
                        <a:t>841</a:t>
                      </a:r>
                      <a:endParaRPr lang="fr-FR" dirty="0"/>
                    </a:p>
                  </a:txBody>
                  <a:tcPr/>
                </a:tc>
              </a:tr>
              <a:tr h="410218">
                <a:tc>
                  <a:txBody>
                    <a:bodyPr/>
                    <a:lstStyle/>
                    <a:p>
                      <a:r>
                        <a:rPr lang="en-US" dirty="0" smtClean="0"/>
                        <a:t>4</a:t>
                      </a:r>
                      <a:endParaRPr lang="fr-FR" dirty="0"/>
                    </a:p>
                  </a:txBody>
                  <a:tcPr/>
                </a:tc>
                <a:tc>
                  <a:txBody>
                    <a:bodyPr/>
                    <a:lstStyle/>
                    <a:p>
                      <a:pPr marL="0" indent="0">
                        <a:buNone/>
                      </a:pPr>
                      <a:r>
                        <a:rPr lang="en-US" dirty="0" err="1" smtClean="0"/>
                        <a:t>Pénalités</a:t>
                      </a:r>
                      <a:r>
                        <a:rPr lang="en-US" dirty="0" smtClean="0"/>
                        <a:t> </a:t>
                      </a:r>
                      <a:r>
                        <a:rPr lang="en-US" dirty="0" err="1" smtClean="0"/>
                        <a:t>liées</a:t>
                      </a:r>
                      <a:r>
                        <a:rPr lang="en-US" dirty="0" smtClean="0"/>
                        <a:t> aux infractions</a:t>
                      </a:r>
                      <a:r>
                        <a:rPr lang="en-US" baseline="0" dirty="0" smtClean="0"/>
                        <a:t> </a:t>
                      </a:r>
                      <a:r>
                        <a:rPr lang="en-US" baseline="0" dirty="0" err="1" smtClean="0"/>
                        <a:t>minières</a:t>
                      </a:r>
                      <a:endParaRPr lang="fr-FR" dirty="0"/>
                    </a:p>
                  </a:txBody>
                  <a:tcPr/>
                </a:tc>
                <a:tc>
                  <a:txBody>
                    <a:bodyPr/>
                    <a:lstStyle/>
                    <a:p>
                      <a:pPr algn="l"/>
                      <a:r>
                        <a:rPr lang="en-US" dirty="0" smtClean="0"/>
                        <a:t>-</a:t>
                      </a:r>
                      <a:endParaRPr lang="fr-FR" dirty="0"/>
                    </a:p>
                  </a:txBody>
                  <a:tcPr/>
                </a:tc>
                <a:tc>
                  <a:txBody>
                    <a:bodyPr/>
                    <a:lstStyle/>
                    <a:p>
                      <a:pPr algn="l"/>
                      <a:r>
                        <a:rPr lang="en-US" dirty="0" smtClean="0"/>
                        <a:t>-</a:t>
                      </a:r>
                      <a:endParaRPr lang="fr-FR" dirty="0"/>
                    </a:p>
                  </a:txBody>
                  <a:tcPr/>
                </a:tc>
              </a:tr>
              <a:tr h="507268">
                <a:tc>
                  <a:txBody>
                    <a:bodyPr/>
                    <a:lstStyle/>
                    <a:p>
                      <a:r>
                        <a:rPr lang="en-US" dirty="0" smtClean="0"/>
                        <a:t>5</a:t>
                      </a:r>
                      <a:endParaRPr lang="fr-FR" dirty="0"/>
                    </a:p>
                  </a:txBody>
                  <a:tcPr/>
                </a:tc>
                <a:tc>
                  <a:txBody>
                    <a:bodyPr/>
                    <a:lstStyle/>
                    <a:p>
                      <a:pPr marL="0" indent="0">
                        <a:buNone/>
                      </a:pPr>
                      <a:r>
                        <a:rPr lang="en-US" dirty="0" err="1" smtClean="0"/>
                        <a:t>Redevances</a:t>
                      </a:r>
                      <a:r>
                        <a:rPr lang="en-US" dirty="0" smtClean="0"/>
                        <a:t> de la BCRG </a:t>
                      </a:r>
                      <a:r>
                        <a:rPr lang="en-US" dirty="0" err="1" smtClean="0"/>
                        <a:t>sur</a:t>
                      </a:r>
                      <a:r>
                        <a:rPr lang="en-US" dirty="0" smtClean="0"/>
                        <a:t> les expeditions </a:t>
                      </a:r>
                      <a:r>
                        <a:rPr lang="en-US" dirty="0" err="1" smtClean="0"/>
                        <a:t>d’or</a:t>
                      </a:r>
                      <a:endParaRPr lang="fr-FR" dirty="0"/>
                    </a:p>
                  </a:txBody>
                  <a:tcPr/>
                </a:tc>
                <a:tc>
                  <a:txBody>
                    <a:bodyPr/>
                    <a:lstStyle/>
                    <a:p>
                      <a:pPr algn="l"/>
                      <a:r>
                        <a:rPr lang="en-US" dirty="0" smtClean="0"/>
                        <a:t>2 472 226</a:t>
                      </a:r>
                      <a:endParaRPr lang="fr-FR" dirty="0"/>
                    </a:p>
                  </a:txBody>
                  <a:tcPr/>
                </a:tc>
                <a:tc>
                  <a:txBody>
                    <a:bodyPr/>
                    <a:lstStyle/>
                    <a:p>
                      <a:pPr algn="l"/>
                      <a:r>
                        <a:rPr lang="en-US" dirty="0" smtClean="0"/>
                        <a:t>330</a:t>
                      </a:r>
                      <a:endParaRPr lang="fr-FR" dirty="0"/>
                    </a:p>
                  </a:txBody>
                  <a:tcPr/>
                </a:tc>
              </a:tr>
              <a:tr h="703025">
                <a:tc>
                  <a:txBody>
                    <a:bodyPr/>
                    <a:lstStyle/>
                    <a:p>
                      <a:r>
                        <a:rPr lang="en-US" dirty="0" smtClean="0"/>
                        <a:t>6</a:t>
                      </a:r>
                      <a:endParaRPr lang="fr-FR" dirty="0"/>
                    </a:p>
                  </a:txBody>
                  <a:tcPr/>
                </a:tc>
                <a:tc>
                  <a:txBody>
                    <a:bodyPr/>
                    <a:lstStyle/>
                    <a:p>
                      <a:pPr marL="0" indent="0">
                        <a:buNone/>
                      </a:pPr>
                      <a:r>
                        <a:rPr lang="en-US" dirty="0" smtClean="0"/>
                        <a:t>Taxes à </a:t>
                      </a:r>
                      <a:r>
                        <a:rPr lang="en-US" dirty="0" err="1" smtClean="0"/>
                        <a:t>l’exportation</a:t>
                      </a:r>
                      <a:r>
                        <a:rPr lang="en-US" dirty="0" smtClean="0"/>
                        <a:t> </a:t>
                      </a:r>
                      <a:r>
                        <a:rPr lang="en-US" dirty="0" err="1" smtClean="0"/>
                        <a:t>sur</a:t>
                      </a:r>
                      <a:r>
                        <a:rPr lang="en-US" dirty="0" smtClean="0"/>
                        <a:t> la production </a:t>
                      </a:r>
                      <a:r>
                        <a:rPr lang="en-US" dirty="0" err="1" smtClean="0"/>
                        <a:t>artisanale</a:t>
                      </a:r>
                      <a:r>
                        <a:rPr lang="en-US" dirty="0" smtClean="0"/>
                        <a:t> et </a:t>
                      </a:r>
                      <a:r>
                        <a:rPr lang="en-US" dirty="0" err="1" smtClean="0"/>
                        <a:t>industrielle</a:t>
                      </a:r>
                      <a:r>
                        <a:rPr lang="en-US" baseline="0" dirty="0" smtClean="0"/>
                        <a:t> (</a:t>
                      </a:r>
                      <a:r>
                        <a:rPr lang="en-US" baseline="0" dirty="0" err="1" smtClean="0"/>
                        <a:t>Diamant</a:t>
                      </a:r>
                      <a:r>
                        <a:rPr lang="en-US" baseline="0" dirty="0" smtClean="0"/>
                        <a:t>)</a:t>
                      </a:r>
                      <a:endParaRPr lang="fr-FR" dirty="0"/>
                    </a:p>
                  </a:txBody>
                  <a:tcPr/>
                </a:tc>
                <a:tc>
                  <a:txBody>
                    <a:bodyPr/>
                    <a:lstStyle/>
                    <a:p>
                      <a:pPr algn="l"/>
                      <a:r>
                        <a:rPr lang="en-US" dirty="0" smtClean="0"/>
                        <a:t>2 016 139</a:t>
                      </a:r>
                      <a:endParaRPr lang="fr-FR" dirty="0"/>
                    </a:p>
                  </a:txBody>
                  <a:tcPr/>
                </a:tc>
                <a:tc>
                  <a:txBody>
                    <a:bodyPr/>
                    <a:lstStyle/>
                    <a:p>
                      <a:pPr algn="l"/>
                      <a:r>
                        <a:rPr lang="en-US" dirty="0" smtClean="0"/>
                        <a:t>269</a:t>
                      </a:r>
                      <a:endParaRPr lang="fr-FR" dirty="0"/>
                    </a:p>
                  </a:txBody>
                  <a:tcPr/>
                </a:tc>
              </a:tr>
              <a:tr h="890076">
                <a:tc>
                  <a:txBody>
                    <a:bodyPr/>
                    <a:lstStyle/>
                    <a:p>
                      <a:r>
                        <a:rPr lang="en-US" dirty="0" smtClean="0"/>
                        <a:t>7</a:t>
                      </a:r>
                      <a:endParaRPr lang="fr-FR" dirty="0"/>
                    </a:p>
                  </a:txBody>
                  <a:tcPr/>
                </a:tc>
                <a:tc>
                  <a:txBody>
                    <a:bodyPr/>
                    <a:lstStyle/>
                    <a:p>
                      <a:pPr marL="0" indent="0">
                        <a:buNone/>
                      </a:pPr>
                      <a:r>
                        <a:rPr lang="en-US" dirty="0" err="1" smtClean="0"/>
                        <a:t>Redevances</a:t>
                      </a:r>
                      <a:r>
                        <a:rPr lang="en-US" dirty="0" smtClean="0"/>
                        <a:t> </a:t>
                      </a:r>
                      <a:r>
                        <a:rPr lang="en-US" dirty="0" err="1" smtClean="0"/>
                        <a:t>Comptoirs</a:t>
                      </a:r>
                      <a:r>
                        <a:rPr lang="en-US" dirty="0" smtClean="0"/>
                        <a:t> </a:t>
                      </a:r>
                      <a:r>
                        <a:rPr lang="en-US" dirty="0" err="1" smtClean="0"/>
                        <a:t>d’achat</a:t>
                      </a:r>
                      <a:r>
                        <a:rPr lang="en-US" dirty="0" smtClean="0"/>
                        <a:t> , </a:t>
                      </a:r>
                      <a:r>
                        <a:rPr lang="en-US" dirty="0" err="1" smtClean="0"/>
                        <a:t>acheteurs</a:t>
                      </a:r>
                      <a:r>
                        <a:rPr lang="en-US" dirty="0" smtClean="0"/>
                        <a:t> et </a:t>
                      </a:r>
                      <a:r>
                        <a:rPr lang="en-US" dirty="0" err="1" smtClean="0"/>
                        <a:t>collecteurs</a:t>
                      </a:r>
                      <a:endParaRPr lang="en-US" dirty="0" smtClean="0"/>
                    </a:p>
                    <a:p>
                      <a:pPr marL="0" indent="0">
                        <a:buNone/>
                      </a:pPr>
                      <a:r>
                        <a:rPr lang="en-US" dirty="0" smtClean="0"/>
                        <a:t>     (art. 44)</a:t>
                      </a:r>
                      <a:endParaRPr lang="fr-FR" dirty="0"/>
                    </a:p>
                  </a:txBody>
                  <a:tcPr/>
                </a:tc>
                <a:tc>
                  <a:txBody>
                    <a:bodyPr/>
                    <a:lstStyle/>
                    <a:p>
                      <a:pPr algn="l"/>
                      <a:r>
                        <a:rPr lang="en-US" dirty="0" smtClean="0"/>
                        <a:t>234 912</a:t>
                      </a:r>
                      <a:endParaRPr lang="fr-FR" dirty="0"/>
                    </a:p>
                  </a:txBody>
                  <a:tcPr/>
                </a:tc>
                <a:tc>
                  <a:txBody>
                    <a:bodyPr/>
                    <a:lstStyle/>
                    <a:p>
                      <a:pPr algn="l"/>
                      <a:r>
                        <a:rPr lang="en-US" dirty="0" smtClean="0"/>
                        <a:t>31</a:t>
                      </a:r>
                      <a:endParaRPr lang="fr-FR" dirty="0"/>
                    </a:p>
                  </a:txBody>
                  <a:tcPr/>
                </a:tc>
              </a:tr>
              <a:tr h="621494">
                <a:tc>
                  <a:txBody>
                    <a:bodyPr/>
                    <a:lstStyle/>
                    <a:p>
                      <a:r>
                        <a:rPr lang="en-US" dirty="0" smtClean="0"/>
                        <a:t>8</a:t>
                      </a:r>
                      <a:endParaRPr lang="fr-FR" dirty="0"/>
                    </a:p>
                  </a:txBody>
                  <a:tcPr/>
                </a:tc>
                <a:tc>
                  <a:txBody>
                    <a:bodyPr/>
                    <a:lstStyle/>
                    <a:p>
                      <a:r>
                        <a:rPr lang="en-US" dirty="0" err="1" smtClean="0"/>
                        <a:t>Redevance</a:t>
                      </a:r>
                      <a:r>
                        <a:rPr lang="en-US" dirty="0" smtClean="0"/>
                        <a:t> </a:t>
                      </a:r>
                      <a:r>
                        <a:rPr lang="en-US" dirty="0" err="1" smtClean="0"/>
                        <a:t>sur</a:t>
                      </a:r>
                      <a:r>
                        <a:rPr lang="en-US" dirty="0" smtClean="0"/>
                        <a:t> la </a:t>
                      </a:r>
                      <a:r>
                        <a:rPr lang="en-US" dirty="0" err="1" smtClean="0"/>
                        <a:t>commercialisation</a:t>
                      </a:r>
                      <a:r>
                        <a:rPr lang="en-US" dirty="0" smtClean="0"/>
                        <a:t> de </a:t>
                      </a:r>
                      <a:r>
                        <a:rPr lang="en-US" dirty="0" err="1" smtClean="0"/>
                        <a:t>l’or</a:t>
                      </a:r>
                      <a:r>
                        <a:rPr lang="en-US" dirty="0" smtClean="0"/>
                        <a:t> (art. 49)</a:t>
                      </a:r>
                      <a:endParaRPr lang="fr-FR" dirty="0"/>
                    </a:p>
                  </a:txBody>
                  <a:tcPr/>
                </a:tc>
                <a:tc>
                  <a:txBody>
                    <a:bodyPr/>
                    <a:lstStyle/>
                    <a:p>
                      <a:pPr algn="l"/>
                      <a:r>
                        <a:rPr lang="en-US" dirty="0" smtClean="0"/>
                        <a:t>120 000</a:t>
                      </a:r>
                      <a:endParaRPr lang="fr-FR" dirty="0"/>
                    </a:p>
                  </a:txBody>
                  <a:tcPr/>
                </a:tc>
                <a:tc>
                  <a:txBody>
                    <a:bodyPr/>
                    <a:lstStyle/>
                    <a:p>
                      <a:pPr algn="l"/>
                      <a:r>
                        <a:rPr lang="en-US" dirty="0" smtClean="0"/>
                        <a:t>16</a:t>
                      </a:r>
                      <a:endParaRPr lang="fr-FR" dirty="0"/>
                    </a:p>
                  </a:txBody>
                  <a:tcPr/>
                </a:tc>
              </a:tr>
              <a:tr h="410218">
                <a:tc>
                  <a:txBody>
                    <a:bodyPr/>
                    <a:lstStyle/>
                    <a:p>
                      <a:r>
                        <a:rPr lang="en-US" dirty="0" smtClean="0"/>
                        <a:t>9</a:t>
                      </a:r>
                      <a:endParaRPr lang="fr-FR" dirty="0"/>
                    </a:p>
                  </a:txBody>
                  <a:tcPr/>
                </a:tc>
                <a:tc>
                  <a:txBody>
                    <a:bodyPr/>
                    <a:lstStyle/>
                    <a:p>
                      <a:r>
                        <a:rPr lang="en-US" dirty="0" err="1" smtClean="0"/>
                        <a:t>Impôts</a:t>
                      </a:r>
                      <a:r>
                        <a:rPr lang="en-US" dirty="0" smtClean="0"/>
                        <a:t> </a:t>
                      </a:r>
                      <a:r>
                        <a:rPr lang="en-US" dirty="0" err="1" smtClean="0"/>
                        <a:t>sur</a:t>
                      </a:r>
                      <a:r>
                        <a:rPr lang="en-US" dirty="0" smtClean="0"/>
                        <a:t> les </a:t>
                      </a:r>
                      <a:r>
                        <a:rPr lang="en-US" dirty="0" err="1" smtClean="0"/>
                        <a:t>sociétés</a:t>
                      </a:r>
                      <a:endParaRPr lang="fr-FR" dirty="0"/>
                    </a:p>
                  </a:txBody>
                  <a:tcPr/>
                </a:tc>
                <a:tc>
                  <a:txBody>
                    <a:bodyPr/>
                    <a:lstStyle/>
                    <a:p>
                      <a:pPr algn="l"/>
                      <a:r>
                        <a:rPr lang="en-US" dirty="0" smtClean="0"/>
                        <a:t>803 024 008</a:t>
                      </a:r>
                      <a:endParaRPr lang="fr-FR" dirty="0"/>
                    </a:p>
                  </a:txBody>
                  <a:tcPr/>
                </a:tc>
                <a:tc>
                  <a:txBody>
                    <a:bodyPr/>
                    <a:lstStyle/>
                    <a:p>
                      <a:pPr algn="l"/>
                      <a:r>
                        <a:rPr lang="en-US" dirty="0" smtClean="0"/>
                        <a:t>107 227</a:t>
                      </a:r>
                      <a:endParaRPr lang="fr-FR" dirty="0"/>
                    </a:p>
                  </a:txBody>
                  <a:tcPr/>
                </a:tc>
              </a:tr>
            </a:tbl>
          </a:graphicData>
        </a:graphic>
      </p:graphicFrame>
    </p:spTree>
    <p:extLst>
      <p:ext uri="{BB962C8B-B14F-4D97-AF65-F5344CB8AC3E}">
        <p14:creationId xmlns:p14="http://schemas.microsoft.com/office/powerpoint/2010/main" val="2410353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600"/>
            <a:ext cx="10618195" cy="520460"/>
          </a:xfrm>
        </p:spPr>
        <p:txBody>
          <a:bodyPr>
            <a:normAutofit/>
          </a:bodyPr>
          <a:lstStyle/>
          <a:p>
            <a:r>
              <a:rPr lang="en-US" sz="2400" dirty="0"/>
              <a:t>RESULTATS DE L’EXERCICE </a:t>
            </a:r>
            <a:r>
              <a:rPr lang="en-US" sz="2400" dirty="0" smtClean="0"/>
              <a:t>2015 (pour les 45 </a:t>
            </a:r>
            <a:r>
              <a:rPr lang="en-US" sz="2400" dirty="0" err="1" smtClean="0"/>
              <a:t>entreprises</a:t>
            </a:r>
            <a:r>
              <a:rPr lang="en-US" sz="2400" dirty="0" smtClean="0"/>
              <a:t>)</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5059128"/>
              </p:ext>
            </p:extLst>
          </p:nvPr>
        </p:nvGraphicFramePr>
        <p:xfrm>
          <a:off x="677863" y="1130059"/>
          <a:ext cx="8172839" cy="5770170"/>
        </p:xfrm>
        <a:graphic>
          <a:graphicData uri="http://schemas.openxmlformats.org/drawingml/2006/table">
            <a:tbl>
              <a:tblPr firstRow="1" bandRow="1">
                <a:tableStyleId>{5C22544A-7EE6-4342-B048-85BDC9FD1C3A}</a:tableStyleId>
              </a:tblPr>
              <a:tblGrid>
                <a:gridCol w="572967"/>
                <a:gridCol w="4623759"/>
                <a:gridCol w="1923690"/>
                <a:gridCol w="1052423"/>
              </a:tblGrid>
              <a:tr h="451471">
                <a:tc>
                  <a:txBody>
                    <a:bodyPr/>
                    <a:lstStyle/>
                    <a:p>
                      <a:endParaRPr lang="fr-FR" dirty="0"/>
                    </a:p>
                  </a:txBody>
                  <a:tcPr/>
                </a:tc>
                <a:tc>
                  <a:txBody>
                    <a:bodyPr/>
                    <a:lstStyle/>
                    <a:p>
                      <a:endParaRPr lang="fr-FR" dirty="0"/>
                    </a:p>
                  </a:txBody>
                  <a:tcPr/>
                </a:tc>
                <a:tc>
                  <a:txBody>
                    <a:bodyPr/>
                    <a:lstStyle/>
                    <a:p>
                      <a:r>
                        <a:rPr lang="en-US" dirty="0" smtClean="0"/>
                        <a:t>KGNF</a:t>
                      </a:r>
                      <a:endParaRPr lang="fr-FR" dirty="0"/>
                    </a:p>
                  </a:txBody>
                  <a:tcPr/>
                </a:tc>
                <a:tc>
                  <a:txBody>
                    <a:bodyPr/>
                    <a:lstStyle/>
                    <a:p>
                      <a:r>
                        <a:rPr lang="en-US" dirty="0" smtClean="0"/>
                        <a:t>USD</a:t>
                      </a:r>
                      <a:endParaRPr lang="fr-FR" dirty="0"/>
                    </a:p>
                  </a:txBody>
                  <a:tcPr/>
                </a:tc>
              </a:tr>
              <a:tr h="451471">
                <a:tc>
                  <a:txBody>
                    <a:bodyPr/>
                    <a:lstStyle/>
                    <a:p>
                      <a:r>
                        <a:rPr lang="en-US" dirty="0" smtClean="0"/>
                        <a:t>11</a:t>
                      </a:r>
                      <a:endParaRPr lang="fr-FR" dirty="0"/>
                    </a:p>
                  </a:txBody>
                  <a:tcPr/>
                </a:tc>
                <a:tc>
                  <a:txBody>
                    <a:bodyPr/>
                    <a:lstStyle/>
                    <a:p>
                      <a:r>
                        <a:rPr lang="en-US" sz="1600" dirty="0" err="1" smtClean="0"/>
                        <a:t>Impôts</a:t>
                      </a:r>
                      <a:r>
                        <a:rPr lang="en-US" sz="1600" dirty="0" smtClean="0"/>
                        <a:t> </a:t>
                      </a:r>
                      <a:r>
                        <a:rPr lang="en-US" sz="1600" dirty="0" err="1" smtClean="0"/>
                        <a:t>sur</a:t>
                      </a:r>
                      <a:r>
                        <a:rPr lang="en-US" sz="1600" dirty="0" smtClean="0"/>
                        <a:t> le revenue des </a:t>
                      </a:r>
                      <a:r>
                        <a:rPr lang="en-US" sz="1600" dirty="0" err="1" smtClean="0"/>
                        <a:t>personnes</a:t>
                      </a:r>
                      <a:r>
                        <a:rPr lang="en-US" sz="1600" dirty="0" smtClean="0"/>
                        <a:t> physiques</a:t>
                      </a:r>
                      <a:endParaRPr lang="fr-FR" sz="1600" dirty="0"/>
                    </a:p>
                  </a:txBody>
                  <a:tcPr/>
                </a:tc>
                <a:tc>
                  <a:txBody>
                    <a:bodyPr/>
                    <a:lstStyle/>
                    <a:p>
                      <a:pPr algn="l"/>
                      <a:r>
                        <a:rPr lang="en-US" sz="1600" dirty="0" smtClean="0"/>
                        <a:t>29 193 002</a:t>
                      </a:r>
                      <a:endParaRPr lang="fr-FR" sz="1600" dirty="0"/>
                    </a:p>
                  </a:txBody>
                  <a:tcPr/>
                </a:tc>
                <a:tc>
                  <a:txBody>
                    <a:bodyPr/>
                    <a:lstStyle/>
                    <a:p>
                      <a:pPr algn="l"/>
                      <a:r>
                        <a:rPr lang="en-US" sz="1600" dirty="0" smtClean="0"/>
                        <a:t>3 898</a:t>
                      </a:r>
                      <a:endParaRPr lang="fr-FR" sz="1600" dirty="0"/>
                    </a:p>
                  </a:txBody>
                  <a:tcPr/>
                </a:tc>
              </a:tr>
              <a:tr h="451471">
                <a:tc>
                  <a:txBody>
                    <a:bodyPr/>
                    <a:lstStyle/>
                    <a:p>
                      <a:r>
                        <a:rPr lang="en-US" dirty="0" smtClean="0"/>
                        <a:t>12</a:t>
                      </a:r>
                      <a:endParaRPr lang="fr-FR" dirty="0"/>
                    </a:p>
                  </a:txBody>
                  <a:tcPr/>
                </a:tc>
                <a:tc>
                  <a:txBody>
                    <a:bodyPr/>
                    <a:lstStyle/>
                    <a:p>
                      <a:r>
                        <a:rPr lang="en-US" sz="1600" dirty="0" err="1" smtClean="0"/>
                        <a:t>Impôt</a:t>
                      </a:r>
                      <a:r>
                        <a:rPr lang="en-US" sz="1600" dirty="0" smtClean="0"/>
                        <a:t> </a:t>
                      </a:r>
                      <a:r>
                        <a:rPr lang="en-US" sz="1600" dirty="0" err="1" smtClean="0"/>
                        <a:t>sur</a:t>
                      </a:r>
                      <a:r>
                        <a:rPr lang="en-US" sz="1600" dirty="0" smtClean="0"/>
                        <a:t> le</a:t>
                      </a:r>
                      <a:r>
                        <a:rPr lang="en-US" sz="1600" baseline="0" dirty="0" smtClean="0"/>
                        <a:t> </a:t>
                      </a:r>
                      <a:r>
                        <a:rPr lang="en-US" sz="1600" baseline="0" dirty="0" err="1" smtClean="0"/>
                        <a:t>patrimoine</a:t>
                      </a:r>
                      <a:r>
                        <a:rPr lang="en-US" sz="1600" baseline="0" dirty="0" smtClean="0"/>
                        <a:t> </a:t>
                      </a:r>
                      <a:endParaRPr lang="fr-FR" sz="1600" dirty="0"/>
                    </a:p>
                  </a:txBody>
                  <a:tcPr/>
                </a:tc>
                <a:tc>
                  <a:txBody>
                    <a:bodyPr/>
                    <a:lstStyle/>
                    <a:p>
                      <a:pPr algn="l"/>
                      <a:r>
                        <a:rPr lang="en-US" sz="1600" dirty="0" smtClean="0"/>
                        <a:t>432 580</a:t>
                      </a:r>
                      <a:endParaRPr lang="fr-FR" sz="1600" dirty="0"/>
                    </a:p>
                  </a:txBody>
                  <a:tcPr/>
                </a:tc>
                <a:tc>
                  <a:txBody>
                    <a:bodyPr/>
                    <a:lstStyle/>
                    <a:p>
                      <a:pPr algn="l"/>
                      <a:r>
                        <a:rPr lang="en-US" sz="1600" dirty="0" smtClean="0"/>
                        <a:t>58</a:t>
                      </a:r>
                      <a:endParaRPr lang="fr-FR" sz="1600" dirty="0"/>
                    </a:p>
                  </a:txBody>
                  <a:tcPr/>
                </a:tc>
              </a:tr>
              <a:tr h="451471">
                <a:tc>
                  <a:txBody>
                    <a:bodyPr/>
                    <a:lstStyle/>
                    <a:p>
                      <a:r>
                        <a:rPr lang="en-US" dirty="0" smtClean="0"/>
                        <a:t>13</a:t>
                      </a:r>
                      <a:endParaRPr lang="fr-FR" dirty="0"/>
                    </a:p>
                  </a:txBody>
                  <a:tcPr/>
                </a:tc>
                <a:tc>
                  <a:txBody>
                    <a:bodyPr/>
                    <a:lstStyle/>
                    <a:p>
                      <a:r>
                        <a:rPr lang="en-US" sz="1600" dirty="0" smtClean="0"/>
                        <a:t>Taxes </a:t>
                      </a:r>
                      <a:r>
                        <a:rPr lang="en-US" sz="1600" dirty="0" err="1" smtClean="0"/>
                        <a:t>sur</a:t>
                      </a:r>
                      <a:r>
                        <a:rPr lang="en-US" sz="1600" dirty="0" smtClean="0"/>
                        <a:t> les </a:t>
                      </a:r>
                      <a:r>
                        <a:rPr lang="en-US" sz="1600" dirty="0" err="1" smtClean="0"/>
                        <a:t>biens</a:t>
                      </a:r>
                      <a:r>
                        <a:rPr lang="en-US" sz="1600" dirty="0" smtClean="0"/>
                        <a:t> et services non </a:t>
                      </a:r>
                      <a:r>
                        <a:rPr lang="en-US" sz="1600" dirty="0" err="1" smtClean="0"/>
                        <a:t>miniers</a:t>
                      </a:r>
                      <a:endParaRPr lang="fr-FR" sz="1600" dirty="0"/>
                    </a:p>
                  </a:txBody>
                  <a:tcPr/>
                </a:tc>
                <a:tc>
                  <a:txBody>
                    <a:bodyPr/>
                    <a:lstStyle/>
                    <a:p>
                      <a:pPr algn="l"/>
                      <a:r>
                        <a:rPr lang="en-US" sz="1600" dirty="0" smtClean="0"/>
                        <a:t>9</a:t>
                      </a:r>
                      <a:r>
                        <a:rPr lang="en-US" sz="1600" baseline="0" dirty="0" smtClean="0"/>
                        <a:t> 966 953</a:t>
                      </a:r>
                      <a:endParaRPr lang="fr-FR" sz="1600" dirty="0"/>
                    </a:p>
                  </a:txBody>
                  <a:tcPr/>
                </a:tc>
                <a:tc>
                  <a:txBody>
                    <a:bodyPr/>
                    <a:lstStyle/>
                    <a:p>
                      <a:pPr algn="l"/>
                      <a:r>
                        <a:rPr lang="en-US" sz="1600" dirty="0" smtClean="0"/>
                        <a:t>1 331</a:t>
                      </a:r>
                      <a:endParaRPr lang="fr-FR" sz="1600" dirty="0"/>
                    </a:p>
                  </a:txBody>
                  <a:tcPr/>
                </a:tc>
              </a:tr>
              <a:tr h="451471">
                <a:tc>
                  <a:txBody>
                    <a:bodyPr/>
                    <a:lstStyle/>
                    <a:p>
                      <a:r>
                        <a:rPr lang="en-US" dirty="0" smtClean="0"/>
                        <a:t>14</a:t>
                      </a:r>
                      <a:endParaRPr lang="fr-FR" dirty="0"/>
                    </a:p>
                  </a:txBody>
                  <a:tcPr/>
                </a:tc>
                <a:tc>
                  <a:txBody>
                    <a:bodyPr/>
                    <a:lstStyle/>
                    <a:p>
                      <a:r>
                        <a:rPr lang="en-US" sz="1600" dirty="0" err="1" smtClean="0"/>
                        <a:t>Produits</a:t>
                      </a:r>
                      <a:r>
                        <a:rPr lang="en-US" sz="1600" dirty="0" smtClean="0"/>
                        <a:t> </a:t>
                      </a:r>
                      <a:r>
                        <a:rPr lang="en-US" sz="1600" dirty="0" err="1" smtClean="0"/>
                        <a:t>d’enregistrement</a:t>
                      </a:r>
                      <a:endParaRPr lang="fr-FR" sz="1600" dirty="0"/>
                    </a:p>
                  </a:txBody>
                  <a:tcPr/>
                </a:tc>
                <a:tc>
                  <a:txBody>
                    <a:bodyPr/>
                    <a:lstStyle/>
                    <a:p>
                      <a:pPr algn="l"/>
                      <a:r>
                        <a:rPr lang="en-US" sz="1600" dirty="0" smtClean="0"/>
                        <a:t>-</a:t>
                      </a:r>
                      <a:endParaRPr lang="fr-FR" sz="1600" dirty="0"/>
                    </a:p>
                  </a:txBody>
                  <a:tcPr/>
                </a:tc>
                <a:tc>
                  <a:txBody>
                    <a:bodyPr/>
                    <a:lstStyle/>
                    <a:p>
                      <a:pPr algn="l"/>
                      <a:r>
                        <a:rPr lang="en-US" sz="1600" dirty="0" smtClean="0"/>
                        <a:t>-</a:t>
                      </a:r>
                      <a:endParaRPr lang="fr-FR" sz="1600" dirty="0"/>
                    </a:p>
                  </a:txBody>
                  <a:tcPr/>
                </a:tc>
              </a:tr>
              <a:tr h="451471">
                <a:tc>
                  <a:txBody>
                    <a:bodyPr/>
                    <a:lstStyle/>
                    <a:p>
                      <a:r>
                        <a:rPr lang="en-US" dirty="0" smtClean="0"/>
                        <a:t>15</a:t>
                      </a:r>
                      <a:endParaRPr lang="fr-FR" dirty="0"/>
                    </a:p>
                  </a:txBody>
                  <a:tcPr/>
                </a:tc>
                <a:tc>
                  <a:txBody>
                    <a:bodyPr/>
                    <a:lstStyle/>
                    <a:p>
                      <a:r>
                        <a:rPr lang="en-US" sz="1600" dirty="0" smtClean="0"/>
                        <a:t>Taxes </a:t>
                      </a:r>
                      <a:r>
                        <a:rPr lang="en-US" sz="1600" dirty="0" err="1" smtClean="0"/>
                        <a:t>sur</a:t>
                      </a:r>
                      <a:r>
                        <a:rPr lang="en-US" sz="1600" dirty="0" smtClean="0"/>
                        <a:t> le </a:t>
                      </a:r>
                      <a:r>
                        <a:rPr lang="en-US" sz="1600" dirty="0" err="1" smtClean="0"/>
                        <a:t>téléphone</a:t>
                      </a:r>
                      <a:endParaRPr lang="fr-FR" sz="1600" dirty="0"/>
                    </a:p>
                  </a:txBody>
                  <a:tcPr/>
                </a:tc>
                <a:tc>
                  <a:txBody>
                    <a:bodyPr/>
                    <a:lstStyle/>
                    <a:p>
                      <a:pPr algn="l"/>
                      <a:r>
                        <a:rPr lang="en-US" sz="1600" dirty="0" smtClean="0"/>
                        <a:t>-</a:t>
                      </a:r>
                      <a:endParaRPr lang="fr-FR" sz="1600" dirty="0"/>
                    </a:p>
                  </a:txBody>
                  <a:tcPr/>
                </a:tc>
                <a:tc>
                  <a:txBody>
                    <a:bodyPr/>
                    <a:lstStyle/>
                    <a:p>
                      <a:pPr algn="l"/>
                      <a:r>
                        <a:rPr lang="en-US" sz="1600" dirty="0" smtClean="0"/>
                        <a:t>-</a:t>
                      </a:r>
                      <a:endParaRPr lang="fr-FR" sz="1600" dirty="0"/>
                    </a:p>
                  </a:txBody>
                  <a:tcPr/>
                </a:tc>
              </a:tr>
              <a:tr h="451471">
                <a:tc>
                  <a:txBody>
                    <a:bodyPr/>
                    <a:lstStyle/>
                    <a:p>
                      <a:r>
                        <a:rPr lang="en-US" dirty="0" smtClean="0"/>
                        <a:t>16</a:t>
                      </a:r>
                      <a:endParaRPr lang="fr-FR" dirty="0"/>
                    </a:p>
                  </a:txBody>
                  <a:tcPr/>
                </a:tc>
                <a:tc>
                  <a:txBody>
                    <a:bodyPr/>
                    <a:lstStyle/>
                    <a:p>
                      <a:r>
                        <a:rPr lang="en-US" sz="1600" dirty="0" smtClean="0"/>
                        <a:t>Taxes </a:t>
                      </a:r>
                      <a:r>
                        <a:rPr lang="en-US" sz="1600" dirty="0" err="1" smtClean="0"/>
                        <a:t>sur</a:t>
                      </a:r>
                      <a:r>
                        <a:rPr lang="en-US" sz="1600" dirty="0" smtClean="0"/>
                        <a:t> les </a:t>
                      </a:r>
                      <a:r>
                        <a:rPr lang="en-US" sz="1600" dirty="0" err="1" smtClean="0"/>
                        <a:t>salaires</a:t>
                      </a:r>
                      <a:endParaRPr lang="fr-FR" sz="1600" dirty="0"/>
                    </a:p>
                  </a:txBody>
                  <a:tcPr/>
                </a:tc>
                <a:tc>
                  <a:txBody>
                    <a:bodyPr/>
                    <a:lstStyle/>
                    <a:p>
                      <a:pPr algn="l"/>
                      <a:r>
                        <a:rPr lang="en-US" sz="1600" dirty="0" smtClean="0"/>
                        <a:t>66</a:t>
                      </a:r>
                      <a:r>
                        <a:rPr lang="en-US" sz="1600" baseline="0" dirty="0" smtClean="0"/>
                        <a:t> 031 246</a:t>
                      </a:r>
                      <a:endParaRPr lang="fr-FR" sz="1600" dirty="0"/>
                    </a:p>
                  </a:txBody>
                  <a:tcPr/>
                </a:tc>
                <a:tc>
                  <a:txBody>
                    <a:bodyPr/>
                    <a:lstStyle/>
                    <a:p>
                      <a:pPr algn="l"/>
                      <a:r>
                        <a:rPr lang="en-US" sz="1600" dirty="0" smtClean="0"/>
                        <a:t>8 817</a:t>
                      </a:r>
                      <a:endParaRPr lang="fr-FR" sz="1600" dirty="0"/>
                    </a:p>
                  </a:txBody>
                  <a:tcPr/>
                </a:tc>
              </a:tr>
              <a:tr h="705037">
                <a:tc>
                  <a:txBody>
                    <a:bodyPr/>
                    <a:lstStyle/>
                    <a:p>
                      <a:r>
                        <a:rPr lang="en-US" dirty="0" smtClean="0"/>
                        <a:t>17</a:t>
                      </a:r>
                      <a:endParaRPr lang="fr-FR" dirty="0"/>
                    </a:p>
                  </a:txBody>
                  <a:tcPr/>
                </a:tc>
                <a:tc>
                  <a:txBody>
                    <a:bodyPr/>
                    <a:lstStyle/>
                    <a:p>
                      <a:pPr marL="0" indent="0">
                        <a:buNone/>
                      </a:pPr>
                      <a:r>
                        <a:rPr lang="en-US" sz="1600" dirty="0" err="1" smtClean="0"/>
                        <a:t>Taxe</a:t>
                      </a:r>
                      <a:r>
                        <a:rPr lang="en-US" sz="1600" dirty="0" smtClean="0"/>
                        <a:t> à </a:t>
                      </a:r>
                      <a:r>
                        <a:rPr lang="en-US" sz="1600" dirty="0" err="1" smtClean="0"/>
                        <a:t>l’exportation</a:t>
                      </a:r>
                      <a:r>
                        <a:rPr lang="en-US" sz="1600" dirty="0" smtClean="0"/>
                        <a:t> </a:t>
                      </a:r>
                      <a:r>
                        <a:rPr lang="en-US" sz="1600" dirty="0" err="1" smtClean="0"/>
                        <a:t>sur</a:t>
                      </a:r>
                      <a:r>
                        <a:rPr lang="en-US" sz="1600" dirty="0" smtClean="0"/>
                        <a:t> la production </a:t>
                      </a:r>
                      <a:r>
                        <a:rPr lang="en-US" sz="1600" dirty="0" err="1" smtClean="0"/>
                        <a:t>artisanale</a:t>
                      </a:r>
                      <a:r>
                        <a:rPr lang="en-US" sz="1600" dirty="0" smtClean="0"/>
                        <a:t>  et </a:t>
                      </a:r>
                      <a:r>
                        <a:rPr lang="en-US" sz="1600" dirty="0" err="1" smtClean="0"/>
                        <a:t>industrielle</a:t>
                      </a:r>
                      <a:r>
                        <a:rPr lang="en-US" sz="1600" dirty="0" smtClean="0"/>
                        <a:t> de </a:t>
                      </a:r>
                      <a:r>
                        <a:rPr lang="en-US" sz="1600" dirty="0" err="1" smtClean="0"/>
                        <a:t>l’or</a:t>
                      </a:r>
                      <a:r>
                        <a:rPr lang="en-US" sz="1600" dirty="0" smtClean="0"/>
                        <a:t> </a:t>
                      </a:r>
                      <a:endParaRPr lang="fr-FR" sz="1600" dirty="0"/>
                    </a:p>
                  </a:txBody>
                  <a:tcPr/>
                </a:tc>
                <a:tc>
                  <a:txBody>
                    <a:bodyPr/>
                    <a:lstStyle/>
                    <a:p>
                      <a:pPr algn="l"/>
                      <a:r>
                        <a:rPr lang="en-US" sz="1600" dirty="0" smtClean="0"/>
                        <a:t>210</a:t>
                      </a:r>
                      <a:r>
                        <a:rPr lang="en-US" sz="1600" baseline="0" dirty="0" smtClean="0"/>
                        <a:t> 834 212</a:t>
                      </a:r>
                      <a:endParaRPr lang="fr-FR" sz="1600" dirty="0"/>
                    </a:p>
                  </a:txBody>
                  <a:tcPr/>
                </a:tc>
                <a:tc>
                  <a:txBody>
                    <a:bodyPr/>
                    <a:lstStyle/>
                    <a:p>
                      <a:pPr algn="l"/>
                      <a:r>
                        <a:rPr lang="en-US" sz="1600" dirty="0" smtClean="0"/>
                        <a:t>29 087</a:t>
                      </a:r>
                      <a:endParaRPr lang="fr-FR" sz="1600" dirty="0"/>
                    </a:p>
                  </a:txBody>
                  <a:tcPr/>
                </a:tc>
              </a:tr>
              <a:tr h="1001894">
                <a:tc>
                  <a:txBody>
                    <a:bodyPr/>
                    <a:lstStyle/>
                    <a:p>
                      <a:r>
                        <a:rPr lang="en-US" dirty="0" smtClean="0"/>
                        <a:t>18</a:t>
                      </a:r>
                      <a:endParaRPr lang="fr-FR" dirty="0"/>
                    </a:p>
                  </a:txBody>
                  <a:tcPr/>
                </a:tc>
                <a:tc>
                  <a:txBody>
                    <a:bodyPr/>
                    <a:lstStyle/>
                    <a:p>
                      <a:r>
                        <a:rPr lang="en-US" sz="1600" baseline="0" dirty="0" smtClean="0"/>
                        <a:t>  </a:t>
                      </a:r>
                      <a:r>
                        <a:rPr lang="fr-FR" sz="1600" b="0" i="0" u="none" strike="noStrike" kern="1200" baseline="0" dirty="0" smtClean="0">
                          <a:solidFill>
                            <a:schemeClr val="dk1"/>
                          </a:solidFill>
                          <a:latin typeface="+mn-lt"/>
                          <a:ea typeface="+mn-ea"/>
                          <a:cs typeface="+mn-cs"/>
                        </a:rPr>
                        <a:t>Frais de Douane (Droits, Redevances, Prélèvements,     </a:t>
                      </a:r>
                    </a:p>
                    <a:p>
                      <a:r>
                        <a:rPr lang="fr-FR" sz="1600" b="0" i="0" u="none" strike="noStrike" kern="1200" baseline="0" dirty="0" smtClean="0">
                          <a:solidFill>
                            <a:schemeClr val="dk1"/>
                          </a:solidFill>
                          <a:latin typeface="+mn-lt"/>
                          <a:ea typeface="+mn-ea"/>
                          <a:cs typeface="+mn-cs"/>
                        </a:rPr>
                        <a:t>      Amendes, Taxes, Tva, ..) </a:t>
                      </a:r>
                      <a:endParaRPr lang="fr-FR" sz="1600" dirty="0"/>
                    </a:p>
                  </a:txBody>
                  <a:tcPr/>
                </a:tc>
                <a:tc>
                  <a:txBody>
                    <a:bodyPr/>
                    <a:lstStyle/>
                    <a:p>
                      <a:pPr algn="l"/>
                      <a:r>
                        <a:rPr lang="en-US" sz="1600" dirty="0" smtClean="0"/>
                        <a:t>210 305 777</a:t>
                      </a:r>
                      <a:endParaRPr lang="fr-FR" sz="1600" dirty="0"/>
                    </a:p>
                  </a:txBody>
                  <a:tcPr/>
                </a:tc>
                <a:tc>
                  <a:txBody>
                    <a:bodyPr/>
                    <a:lstStyle/>
                    <a:p>
                      <a:pPr algn="l"/>
                      <a:r>
                        <a:rPr lang="en-US" sz="1600" dirty="0" smtClean="0"/>
                        <a:t>28 082</a:t>
                      </a:r>
                      <a:endParaRPr lang="fr-FR" sz="1600" dirty="0"/>
                    </a:p>
                  </a:txBody>
                  <a:tcPr/>
                </a:tc>
              </a:tr>
              <a:tr h="451471">
                <a:tc>
                  <a:txBody>
                    <a:bodyPr/>
                    <a:lstStyle/>
                    <a:p>
                      <a:r>
                        <a:rPr lang="en-US" dirty="0" smtClean="0"/>
                        <a:t>19</a:t>
                      </a:r>
                      <a:endParaRPr lang="fr-FR" dirty="0"/>
                    </a:p>
                  </a:txBody>
                  <a:tcPr/>
                </a:tc>
                <a:tc>
                  <a:txBody>
                    <a:bodyPr/>
                    <a:lstStyle/>
                    <a:p>
                      <a:pPr marL="0" indent="0">
                        <a:buNone/>
                      </a:pPr>
                      <a:r>
                        <a:rPr lang="fr-FR" sz="1600" b="0" i="0" u="none" strike="noStrike" kern="1200" baseline="0" dirty="0" smtClean="0">
                          <a:solidFill>
                            <a:schemeClr val="dk1"/>
                          </a:solidFill>
                          <a:latin typeface="+mn-lt"/>
                          <a:ea typeface="+mn-ea"/>
                          <a:cs typeface="+mn-cs"/>
                        </a:rPr>
                        <a:t>Taxe sur les substances minières</a:t>
                      </a:r>
                      <a:endParaRPr lang="fr-FR"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567 615 350</a:t>
                      </a:r>
                      <a:endParaRPr lang="fr-FR" sz="1600" dirty="0" smtClean="0"/>
                    </a:p>
                  </a:txBody>
                  <a:tcPr/>
                </a:tc>
                <a:tc>
                  <a:txBody>
                    <a:bodyPr/>
                    <a:lstStyle/>
                    <a:p>
                      <a:pPr algn="l"/>
                      <a:r>
                        <a:rPr lang="en-US" sz="1600" dirty="0" smtClean="0"/>
                        <a:t>75 793</a:t>
                      </a:r>
                      <a:endParaRPr lang="fr-FR" sz="1600" dirty="0"/>
                    </a:p>
                  </a:txBody>
                  <a:tcPr/>
                </a:tc>
              </a:tr>
              <a:tr h="451471">
                <a:tc>
                  <a:txBody>
                    <a:bodyPr/>
                    <a:lstStyle/>
                    <a:p>
                      <a:r>
                        <a:rPr lang="en-US" dirty="0" smtClean="0"/>
                        <a:t>20</a:t>
                      </a:r>
                      <a:endParaRPr lang="fr-FR" dirty="0"/>
                    </a:p>
                  </a:txBody>
                  <a:tcPr/>
                </a:tc>
                <a:tc>
                  <a:txBody>
                    <a:bodyPr/>
                    <a:lstStyle/>
                    <a:p>
                      <a:pPr marL="0" indent="0">
                        <a:buNone/>
                      </a:pPr>
                      <a:r>
                        <a:rPr lang="fr-FR" sz="1600" b="0" i="0" u="none" strike="noStrike" kern="1200" baseline="0" dirty="0" smtClean="0">
                          <a:solidFill>
                            <a:schemeClr val="dk1"/>
                          </a:solidFill>
                          <a:latin typeface="+mn-lt"/>
                          <a:ea typeface="+mn-ea"/>
                          <a:cs typeface="+mn-cs"/>
                        </a:rPr>
                        <a:t>Dividendes </a:t>
                      </a:r>
                      <a:endParaRPr lang="fr-FR"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24 020 936</a:t>
                      </a:r>
                      <a:endParaRPr lang="fr-FR" sz="1600" dirty="0" smtClean="0"/>
                    </a:p>
                  </a:txBody>
                  <a:tcPr/>
                </a:tc>
                <a:tc>
                  <a:txBody>
                    <a:bodyPr/>
                    <a:lstStyle/>
                    <a:p>
                      <a:pPr algn="l"/>
                      <a:r>
                        <a:rPr lang="en-US" sz="1600" dirty="0" smtClean="0"/>
                        <a:t>3 207</a:t>
                      </a:r>
                      <a:endParaRPr lang="fr-FR" sz="1600" dirty="0"/>
                    </a:p>
                  </a:txBody>
                  <a:tcPr/>
                </a:tc>
              </a:tr>
            </a:tbl>
          </a:graphicData>
        </a:graphic>
      </p:graphicFrame>
    </p:spTree>
    <p:extLst>
      <p:ext uri="{BB962C8B-B14F-4D97-AF65-F5344CB8AC3E}">
        <p14:creationId xmlns:p14="http://schemas.microsoft.com/office/powerpoint/2010/main" val="20913203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599"/>
            <a:ext cx="10922995" cy="770965"/>
          </a:xfrm>
        </p:spPr>
        <p:txBody>
          <a:bodyPr>
            <a:normAutofit/>
          </a:bodyPr>
          <a:lstStyle/>
          <a:p>
            <a:r>
              <a:rPr lang="en-US" sz="2400" dirty="0"/>
              <a:t>RESULTATS DE L’EXERCICE 2015 (pour les 45 </a:t>
            </a:r>
            <a:r>
              <a:rPr lang="en-US" sz="2400" dirty="0" err="1"/>
              <a:t>entreprises</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64529584"/>
              </p:ext>
            </p:extLst>
          </p:nvPr>
        </p:nvGraphicFramePr>
        <p:xfrm>
          <a:off x="677863" y="1936377"/>
          <a:ext cx="9251141" cy="3908611"/>
        </p:xfrm>
        <a:graphic>
          <a:graphicData uri="http://schemas.openxmlformats.org/drawingml/2006/table">
            <a:tbl>
              <a:tblPr firstRow="1" bandRow="1">
                <a:tableStyleId>{5C22544A-7EE6-4342-B048-85BDC9FD1C3A}</a:tableStyleId>
              </a:tblPr>
              <a:tblGrid>
                <a:gridCol w="1133684"/>
                <a:gridCol w="4107758"/>
                <a:gridCol w="1775457"/>
                <a:gridCol w="2234242"/>
              </a:tblGrid>
              <a:tr h="852050">
                <a:tc>
                  <a:txBody>
                    <a:bodyPr/>
                    <a:lstStyle/>
                    <a:p>
                      <a:r>
                        <a:rPr lang="en-US" dirty="0" smtClean="0"/>
                        <a:t>21</a:t>
                      </a:r>
                      <a:endParaRPr lang="fr-FR" dirty="0"/>
                    </a:p>
                  </a:txBody>
                  <a:tcPr/>
                </a:tc>
                <a:tc>
                  <a:txBody>
                    <a:bodyPr/>
                    <a:lstStyle/>
                    <a:p>
                      <a:pPr marL="0" indent="0">
                        <a:buNone/>
                      </a:pPr>
                      <a:r>
                        <a:rPr lang="fr-FR" sz="1800" b="0" i="0" u="none" strike="noStrike" kern="1200" baseline="0" dirty="0" smtClean="0">
                          <a:solidFill>
                            <a:schemeClr val="dk1"/>
                          </a:solidFill>
                          <a:latin typeface="+mn-lt"/>
                          <a:ea typeface="+mn-ea"/>
                          <a:cs typeface="+mn-cs"/>
                        </a:rPr>
                        <a:t>Impôt sur la plus-value de cession</a:t>
                      </a:r>
                    </a:p>
                  </a:txBody>
                  <a:tcPr/>
                </a:tc>
                <a:tc>
                  <a:txBody>
                    <a:bodyPr/>
                    <a:lstStyle/>
                    <a:p>
                      <a:pPr algn="l"/>
                      <a:r>
                        <a:rPr lang="en-US" dirty="0" smtClean="0"/>
                        <a:t>-</a:t>
                      </a:r>
                      <a:endParaRPr lang="fr-FR" dirty="0"/>
                    </a:p>
                  </a:txBody>
                  <a:tcPr/>
                </a:tc>
                <a:tc>
                  <a:txBody>
                    <a:bodyPr/>
                    <a:lstStyle/>
                    <a:p>
                      <a:pPr algn="l"/>
                      <a:r>
                        <a:rPr lang="en-US" dirty="0" smtClean="0"/>
                        <a:t>-</a:t>
                      </a:r>
                      <a:endParaRPr lang="fr-FR" dirty="0"/>
                    </a:p>
                  </a:txBody>
                  <a:tcPr/>
                </a:tc>
              </a:tr>
              <a:tr h="493648">
                <a:tc>
                  <a:txBody>
                    <a:bodyPr/>
                    <a:lstStyle/>
                    <a:p>
                      <a:r>
                        <a:rPr lang="en-US" dirty="0" smtClean="0"/>
                        <a:t>22</a:t>
                      </a:r>
                      <a:endParaRPr lang="fr-FR" dirty="0"/>
                    </a:p>
                  </a:txBody>
                  <a:tcPr/>
                </a:tc>
                <a:tc>
                  <a:txBody>
                    <a:bodyPr/>
                    <a:lstStyle/>
                    <a:p>
                      <a:pPr marL="0" indent="0">
                        <a:buNone/>
                      </a:pPr>
                      <a:r>
                        <a:rPr lang="fr-FR" sz="1800" b="0" i="0" u="none" strike="noStrike" kern="1200" baseline="0" dirty="0" smtClean="0">
                          <a:solidFill>
                            <a:schemeClr val="dk1"/>
                          </a:solidFill>
                          <a:latin typeface="+mn-lt"/>
                          <a:ea typeface="+mn-ea"/>
                          <a:cs typeface="+mn-cs"/>
                        </a:rPr>
                        <a:t>Cotisations CNSS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37</a:t>
                      </a:r>
                      <a:r>
                        <a:rPr lang="en-US" baseline="0" dirty="0" smtClean="0"/>
                        <a:t> 035 720</a:t>
                      </a:r>
                      <a:endParaRPr lang="fr-FR" dirty="0" smtClean="0"/>
                    </a:p>
                  </a:txBody>
                  <a:tcPr/>
                </a:tc>
                <a:tc>
                  <a:txBody>
                    <a:bodyPr/>
                    <a:lstStyle/>
                    <a:p>
                      <a:pPr algn="l"/>
                      <a:r>
                        <a:rPr lang="en-US" dirty="0" smtClean="0"/>
                        <a:t>4 945</a:t>
                      </a:r>
                      <a:endParaRPr lang="fr-FR" dirty="0"/>
                    </a:p>
                  </a:txBody>
                  <a:tcPr/>
                </a:tc>
              </a:tr>
              <a:tr h="1217215">
                <a:tc>
                  <a:txBody>
                    <a:bodyPr/>
                    <a:lstStyle/>
                    <a:p>
                      <a:r>
                        <a:rPr lang="en-US" dirty="0" smtClean="0"/>
                        <a:t>23</a:t>
                      </a:r>
                      <a:endParaRPr lang="fr-FR" dirty="0"/>
                    </a:p>
                  </a:txBody>
                  <a:tcPr/>
                </a:tc>
                <a:tc>
                  <a:txBody>
                    <a:bodyPr/>
                    <a:lstStyle/>
                    <a:p>
                      <a:pPr marL="0" indent="0">
                        <a:buNone/>
                      </a:pPr>
                      <a:r>
                        <a:rPr lang="en-US" sz="1800" b="0" i="0" u="none" strike="noStrike" kern="1200" baseline="0" dirty="0" err="1" smtClean="0">
                          <a:solidFill>
                            <a:schemeClr val="dk1"/>
                          </a:solidFill>
                          <a:latin typeface="+mn-lt"/>
                          <a:ea typeface="+mn-ea"/>
                          <a:cs typeface="+mn-cs"/>
                        </a:rPr>
                        <a:t>Loyers</a:t>
                      </a:r>
                      <a:r>
                        <a:rPr lang="en-US" sz="1800" b="0" i="0" u="none" strike="noStrike" kern="1200" baseline="0" dirty="0" smtClean="0">
                          <a:solidFill>
                            <a:schemeClr val="dk1"/>
                          </a:solidFill>
                          <a:latin typeface="+mn-lt"/>
                          <a:ea typeface="+mn-ea"/>
                          <a:cs typeface="+mn-cs"/>
                        </a:rPr>
                        <a:t> des infrastructures </a:t>
                      </a:r>
                      <a:r>
                        <a:rPr lang="en-US" sz="1800" b="0" i="0" u="none" strike="noStrike" kern="1200" baseline="0" dirty="0" err="1" smtClean="0">
                          <a:solidFill>
                            <a:schemeClr val="dk1"/>
                          </a:solidFill>
                          <a:latin typeface="+mn-lt"/>
                          <a:ea typeface="+mn-ea"/>
                          <a:cs typeface="+mn-cs"/>
                        </a:rPr>
                        <a:t>minières</a:t>
                      </a:r>
                      <a:r>
                        <a:rPr lang="en-US" sz="1800" b="0" i="0" u="none" strike="noStrike" kern="1200" baseline="0" dirty="0" smtClean="0">
                          <a:solidFill>
                            <a:schemeClr val="dk1"/>
                          </a:solidFill>
                          <a:latin typeface="+mn-lt"/>
                          <a:ea typeface="+mn-ea"/>
                          <a:cs typeface="+mn-cs"/>
                        </a:rPr>
                        <a:t> </a:t>
                      </a:r>
                      <a:endParaRPr lang="fr-FR" dirty="0"/>
                    </a:p>
                  </a:txBody>
                  <a:tcPr/>
                </a:tc>
                <a:tc>
                  <a:txBody>
                    <a:bodyPr/>
                    <a:lstStyle/>
                    <a:p>
                      <a:pPr algn="l"/>
                      <a:r>
                        <a:rPr lang="en-US" dirty="0" smtClean="0"/>
                        <a:t>81 011 707</a:t>
                      </a:r>
                      <a:endParaRPr lang="fr-FR" dirty="0"/>
                    </a:p>
                  </a:txBody>
                  <a:tcPr/>
                </a:tc>
                <a:tc>
                  <a:txBody>
                    <a:bodyPr/>
                    <a:lstStyle/>
                    <a:p>
                      <a:pPr algn="l"/>
                      <a:r>
                        <a:rPr lang="en-US" dirty="0" smtClean="0"/>
                        <a:t>10 917</a:t>
                      </a:r>
                      <a:endParaRPr lang="fr-FR" dirty="0"/>
                    </a:p>
                  </a:txBody>
                  <a:tcPr/>
                </a:tc>
              </a:tr>
              <a:tr h="852050">
                <a:tc>
                  <a:txBody>
                    <a:bodyPr/>
                    <a:lstStyle/>
                    <a:p>
                      <a:r>
                        <a:rPr lang="en-US" dirty="0" smtClean="0"/>
                        <a:t>24</a:t>
                      </a:r>
                      <a:endParaRPr lang="fr-FR" dirty="0"/>
                    </a:p>
                  </a:txBody>
                  <a:tcPr/>
                </a:tc>
                <a:tc>
                  <a:txBody>
                    <a:bodyPr/>
                    <a:lstStyle/>
                    <a:p>
                      <a:pPr marL="0" indent="0">
                        <a:buNone/>
                      </a:pPr>
                      <a:r>
                        <a:rPr lang="fr-FR" sz="1800" b="0" i="0" u="none" strike="noStrike" kern="1200" baseline="0" dirty="0" smtClean="0">
                          <a:solidFill>
                            <a:schemeClr val="dk1"/>
                          </a:solidFill>
                          <a:latin typeface="+mn-lt"/>
                          <a:ea typeface="+mn-ea"/>
                          <a:cs typeface="+mn-cs"/>
                        </a:rPr>
                        <a:t>Autres paiements significatifs </a:t>
                      </a:r>
                    </a:p>
                  </a:txBody>
                  <a:tcPr/>
                </a:tc>
                <a:tc>
                  <a:txBody>
                    <a:bodyPr/>
                    <a:lstStyle/>
                    <a:p>
                      <a:pPr algn="l"/>
                      <a:r>
                        <a:rPr lang="en-US" dirty="0" smtClean="0"/>
                        <a:t>-</a:t>
                      </a:r>
                      <a:endParaRPr lang="fr-FR" dirty="0"/>
                    </a:p>
                  </a:txBody>
                  <a:tcPr/>
                </a:tc>
                <a:tc>
                  <a:txBody>
                    <a:bodyPr/>
                    <a:lstStyle/>
                    <a:p>
                      <a:pPr algn="r"/>
                      <a:r>
                        <a:rPr lang="en-US" dirty="0" smtClean="0"/>
                        <a:t>-</a:t>
                      </a:r>
                      <a:endParaRPr lang="fr-FR" dirty="0"/>
                    </a:p>
                  </a:txBody>
                  <a:tcPr/>
                </a:tc>
              </a:tr>
              <a:tr h="493648">
                <a:tc>
                  <a:txBody>
                    <a:bodyPr/>
                    <a:lstStyle/>
                    <a:p>
                      <a:endParaRPr lang="fr-FR"/>
                    </a:p>
                  </a:txBody>
                  <a:tcPr/>
                </a:tc>
                <a:tc>
                  <a:txBody>
                    <a:bodyPr/>
                    <a:lstStyle/>
                    <a:p>
                      <a:r>
                        <a:rPr lang="en-US" b="1" dirty="0" smtClean="0"/>
                        <a:t>      TOTAL</a:t>
                      </a:r>
                      <a:r>
                        <a:rPr lang="en-US" b="1" baseline="0" dirty="0" smtClean="0"/>
                        <a:t> :</a:t>
                      </a:r>
                      <a:endParaRPr lang="fr-FR" b="1" dirty="0"/>
                    </a:p>
                  </a:txBody>
                  <a:tcPr/>
                </a:tc>
                <a:tc>
                  <a:txBody>
                    <a:bodyPr/>
                    <a:lstStyle/>
                    <a:p>
                      <a:r>
                        <a:rPr lang="en-US" b="1" dirty="0" smtClean="0"/>
                        <a:t>2 191 801 918</a:t>
                      </a:r>
                      <a:endParaRPr lang="fr-FR" b="1" dirty="0"/>
                    </a:p>
                  </a:txBody>
                  <a:tcPr/>
                </a:tc>
                <a:tc>
                  <a:txBody>
                    <a:bodyPr/>
                    <a:lstStyle/>
                    <a:p>
                      <a:r>
                        <a:rPr lang="en-US" b="1" dirty="0" smtClean="0"/>
                        <a:t>292 668</a:t>
                      </a:r>
                      <a:endParaRPr lang="fr-FR" b="1" dirty="0"/>
                    </a:p>
                  </a:txBody>
                  <a:tcPr/>
                </a:tc>
              </a:tr>
            </a:tbl>
          </a:graphicData>
        </a:graphic>
      </p:graphicFrame>
    </p:spTree>
    <p:extLst>
      <p:ext uri="{BB962C8B-B14F-4D97-AF65-F5344CB8AC3E}">
        <p14:creationId xmlns:p14="http://schemas.microsoft.com/office/powerpoint/2010/main" val="3509810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600"/>
            <a:ext cx="11729820" cy="1320800"/>
          </a:xfrm>
        </p:spPr>
        <p:txBody>
          <a:bodyPr>
            <a:normAutofit/>
          </a:bodyPr>
          <a:lstStyle/>
          <a:p>
            <a:r>
              <a:rPr lang="en-US" sz="2400" dirty="0"/>
              <a:t>RESULTATS DE </a:t>
            </a:r>
            <a:r>
              <a:rPr lang="en-US" sz="2400" dirty="0" smtClean="0"/>
              <a:t>L’EXERCICE 2015 </a:t>
            </a:r>
            <a:r>
              <a:rPr lang="en-US" sz="2400" dirty="0"/>
              <a:t>(pour les 45 </a:t>
            </a:r>
            <a:r>
              <a:rPr lang="en-US" sz="2400" dirty="0" err="1" smtClean="0"/>
              <a:t>entreprises</a:t>
            </a:r>
            <a:r>
              <a:rPr lang="en-US" sz="2400" dirty="0" smtClean="0"/>
              <a:t>)</a:t>
            </a:r>
            <a:endParaRPr lang="fr-FR" sz="2400" dirty="0"/>
          </a:p>
        </p:txBody>
      </p:sp>
      <p:sp>
        <p:nvSpPr>
          <p:cNvPr id="3" name="Espace réservé du contenu 2"/>
          <p:cNvSpPr>
            <a:spLocks noGrp="1"/>
          </p:cNvSpPr>
          <p:nvPr>
            <p:ph idx="1"/>
          </p:nvPr>
        </p:nvSpPr>
        <p:spPr/>
        <p:txBody>
          <a:bodyPr>
            <a:normAutofit lnSpcReduction="10000"/>
          </a:bodyPr>
          <a:lstStyle/>
          <a:p>
            <a:r>
              <a:rPr lang="fr-FR" sz="2400" dirty="0"/>
              <a:t>L’État a déclaré avoir reçu, en 2015, près de 2 192 MDS GNF (près de 293 MUSD) des 45 entreprises identifiées par le Comité de Pilotage de l’ITIE-Guinée comme étant les entreprises extractives les plus contributrices au budget de l’État, pour lesquelles le Périmètre ITIE 2015 prévoyait un exercice de rapprochements. Ce montant représente plus de 24% des revenus totaux (hors dons)2 de l’État. </a:t>
            </a:r>
            <a:endParaRPr lang="fr-FR" sz="2400" dirty="0" smtClean="0"/>
          </a:p>
          <a:p>
            <a:endParaRPr lang="en-US" sz="2400" dirty="0"/>
          </a:p>
          <a:p>
            <a:pPr marL="0" indent="0">
              <a:buNone/>
            </a:pPr>
            <a:r>
              <a:rPr lang="fr-FR" sz="2400" dirty="0" smtClean="0"/>
              <a:t>NB: Les </a:t>
            </a:r>
            <a:r>
              <a:rPr lang="fr-FR" sz="2400" dirty="0"/>
              <a:t>revenus totaux de l’État (hors dons) se sont chiffrés, pour l’année 2015, à 8 988 MDS GNF (1,2 MDS </a:t>
            </a:r>
            <a:r>
              <a:rPr lang="fr-FR" sz="2400" dirty="0" smtClean="0"/>
              <a:t>USD) </a:t>
            </a:r>
            <a:endParaRPr lang="fr-FR" sz="2400" dirty="0"/>
          </a:p>
        </p:txBody>
      </p:sp>
    </p:spTree>
    <p:extLst>
      <p:ext uri="{BB962C8B-B14F-4D97-AF65-F5344CB8AC3E}">
        <p14:creationId xmlns:p14="http://schemas.microsoft.com/office/powerpoint/2010/main" val="18880056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69034"/>
          </a:xfrm>
        </p:spPr>
        <p:txBody>
          <a:bodyPr>
            <a:normAutofit/>
          </a:bodyPr>
          <a:lstStyle/>
          <a:p>
            <a:r>
              <a:rPr lang="en-US" sz="2800" dirty="0"/>
              <a:t>RESULTATS DE L’EXERCICE 2015 (pour </a:t>
            </a:r>
            <a:r>
              <a:rPr lang="en-US" sz="2800" dirty="0" smtClean="0"/>
              <a:t>les 10 </a:t>
            </a:r>
            <a:r>
              <a:rPr lang="en-US" sz="2800" dirty="0" err="1" smtClean="0"/>
              <a:t>entreprises</a:t>
            </a:r>
            <a:r>
              <a:rPr lang="en-US" sz="2800" dirty="0" smtClean="0"/>
              <a:t> </a:t>
            </a:r>
            <a:r>
              <a:rPr lang="en-US" sz="2800" dirty="0" err="1" smtClean="0"/>
              <a:t>n’ayant</a:t>
            </a:r>
            <a:r>
              <a:rPr lang="en-US" sz="2800" dirty="0" smtClean="0"/>
              <a:t> pas </a:t>
            </a:r>
            <a:r>
              <a:rPr lang="en-US" sz="2800" dirty="0" err="1" smtClean="0"/>
              <a:t>déclaré</a:t>
            </a:r>
            <a:r>
              <a:rPr lang="en-US" sz="2800" dirty="0" smtClean="0"/>
              <a:t> les </a:t>
            </a:r>
            <a:r>
              <a:rPr lang="en-US" sz="2800" dirty="0" err="1" smtClean="0"/>
              <a:t>paiements</a:t>
            </a:r>
            <a:r>
              <a:rPr lang="en-US" sz="2800" dirty="0" smtClean="0"/>
              <a:t>)</a:t>
            </a:r>
            <a:endParaRPr lang="fr-FR" sz="2800" dirty="0"/>
          </a:p>
        </p:txBody>
      </p:sp>
      <p:sp>
        <p:nvSpPr>
          <p:cNvPr id="3" name="Espace réservé du contenu 2"/>
          <p:cNvSpPr>
            <a:spLocks noGrp="1"/>
          </p:cNvSpPr>
          <p:nvPr>
            <p:ph idx="1"/>
          </p:nvPr>
        </p:nvSpPr>
        <p:spPr/>
        <p:txBody>
          <a:bodyPr>
            <a:normAutofit/>
          </a:bodyPr>
          <a:lstStyle/>
          <a:p>
            <a:r>
              <a:rPr lang="fr-FR" sz="2800" dirty="0"/>
              <a:t>Pour les 10 entreprises pour lesquelles le Rapport ITIE 2015 prévoyait un exercice de rapprochements avec les données ITIE déclarées par l’Etat, et pour lesquelles nous n’avons pas reçu de déclarations ITIE, l’État a déclaré une contribution globale de 71 MDS GNF ; ce niveau de contribution n’a </a:t>
            </a:r>
            <a:r>
              <a:rPr lang="fr-FR" sz="2800" i="1" dirty="0"/>
              <a:t>de facto </a:t>
            </a:r>
            <a:r>
              <a:rPr lang="fr-FR" sz="2800" dirty="0"/>
              <a:t>pu être confirmé par un travail de rapprochements </a:t>
            </a:r>
          </a:p>
        </p:txBody>
      </p:sp>
    </p:spTree>
    <p:extLst>
      <p:ext uri="{BB962C8B-B14F-4D97-AF65-F5344CB8AC3E}">
        <p14:creationId xmlns:p14="http://schemas.microsoft.com/office/powerpoint/2010/main" val="9865637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dirty="0" smtClean="0"/>
              <a:t>RESULTATS </a:t>
            </a:r>
            <a:r>
              <a:rPr lang="en-US" sz="3200" dirty="0"/>
              <a:t>DE L’EXERCICE 2015 (pour </a:t>
            </a:r>
            <a:r>
              <a:rPr lang="en-US" sz="3200" dirty="0" smtClean="0"/>
              <a:t>les</a:t>
            </a:r>
            <a:br>
              <a:rPr lang="en-US" sz="3200" dirty="0" smtClean="0"/>
            </a:br>
            <a:r>
              <a:rPr lang="en-US" sz="3200" dirty="0" smtClean="0"/>
              <a:t>260 </a:t>
            </a:r>
            <a:r>
              <a:rPr lang="en-US" sz="3200" dirty="0" err="1" smtClean="0"/>
              <a:t>autres</a:t>
            </a:r>
            <a:r>
              <a:rPr lang="en-US" sz="3200" dirty="0" smtClean="0"/>
              <a:t> </a:t>
            </a:r>
            <a:r>
              <a:rPr lang="en-US" sz="3200" dirty="0" err="1" smtClean="0"/>
              <a:t>entreprises</a:t>
            </a:r>
            <a:r>
              <a:rPr lang="en-US" sz="3200" dirty="0" smtClean="0"/>
              <a:t> du </a:t>
            </a:r>
            <a:r>
              <a:rPr lang="en-US" sz="3200" dirty="0" err="1" smtClean="0"/>
              <a:t>cadastre</a:t>
            </a:r>
            <a:r>
              <a:rPr lang="en-US" sz="3200" dirty="0" smtClean="0"/>
              <a:t> </a:t>
            </a:r>
            <a:r>
              <a:rPr lang="en-US" sz="3200" dirty="0" err="1" smtClean="0"/>
              <a:t>minier</a:t>
            </a:r>
            <a:r>
              <a:rPr lang="en-US" sz="3200" dirty="0" smtClean="0"/>
              <a:t>)</a:t>
            </a:r>
            <a:endParaRPr lang="fr-FR" sz="3200" dirty="0"/>
          </a:p>
        </p:txBody>
      </p:sp>
      <p:sp>
        <p:nvSpPr>
          <p:cNvPr id="3" name="Espace réservé du contenu 2"/>
          <p:cNvSpPr>
            <a:spLocks noGrp="1"/>
          </p:cNvSpPr>
          <p:nvPr>
            <p:ph idx="1"/>
          </p:nvPr>
        </p:nvSpPr>
        <p:spPr/>
        <p:txBody>
          <a:bodyPr>
            <a:normAutofit/>
          </a:bodyPr>
          <a:lstStyle/>
          <a:p>
            <a:r>
              <a:rPr lang="fr-FR" sz="2800" dirty="0"/>
              <a:t>Enfin, nous présentons les données ITIE déclarées par l’État pour les 260 autres entreprises couvertes par le Périmètre du Rapport ITIE 2015 ; le niveau de contribution globale de ces 260 entreprises n’a donc pas été confirmé par un travail de rapprochements </a:t>
            </a:r>
            <a:r>
              <a:rPr lang="fr-FR" sz="2800" dirty="0" smtClean="0"/>
              <a:t>: </a:t>
            </a:r>
          </a:p>
          <a:p>
            <a:pPr marL="0" indent="0">
              <a:buNone/>
            </a:pPr>
            <a:r>
              <a:rPr lang="fr-FR" sz="2800" b="1" dirty="0" smtClean="0"/>
              <a:t>   10 </a:t>
            </a:r>
            <a:r>
              <a:rPr lang="fr-FR" sz="2800" b="1" dirty="0"/>
              <a:t>041 220 </a:t>
            </a:r>
            <a:r>
              <a:rPr lang="fr-FR" sz="2800" b="1" dirty="0" smtClean="0"/>
              <a:t> KGNF soit </a:t>
            </a:r>
            <a:r>
              <a:rPr lang="fr-FR" sz="2800" b="1" dirty="0"/>
              <a:t>1 338 </a:t>
            </a:r>
            <a:r>
              <a:rPr lang="fr-FR" sz="2800" b="1" dirty="0" smtClean="0"/>
              <a:t>USD</a:t>
            </a:r>
            <a:endParaRPr lang="fr-FR" sz="2800" b="1" dirty="0"/>
          </a:p>
          <a:p>
            <a:pPr marL="0" indent="0">
              <a:buNone/>
            </a:pPr>
            <a:r>
              <a:rPr lang="fr-FR" dirty="0"/>
              <a:t> </a:t>
            </a:r>
          </a:p>
          <a:p>
            <a:endParaRPr lang="fr-FR" dirty="0" smtClean="0"/>
          </a:p>
          <a:p>
            <a:endParaRPr lang="fr-FR" dirty="0"/>
          </a:p>
        </p:txBody>
      </p:sp>
    </p:spTree>
    <p:extLst>
      <p:ext uri="{BB962C8B-B14F-4D97-AF65-F5344CB8AC3E}">
        <p14:creationId xmlns:p14="http://schemas.microsoft.com/office/powerpoint/2010/main" val="14863115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dirty="0">
                <a:solidFill>
                  <a:srgbClr val="0070C0"/>
                </a:solidFill>
              </a:rPr>
              <a:t>RESULTATS DE L’EXERCICE 2015 (pour </a:t>
            </a:r>
            <a:r>
              <a:rPr lang="en-US" sz="2800" dirty="0" err="1" smtClean="0">
                <a:solidFill>
                  <a:srgbClr val="0070C0"/>
                </a:solidFill>
              </a:rPr>
              <a:t>l’ensemble</a:t>
            </a:r>
            <a:r>
              <a:rPr lang="en-US" sz="2800" dirty="0" smtClean="0">
                <a:solidFill>
                  <a:srgbClr val="0070C0"/>
                </a:solidFill>
              </a:rPr>
              <a:t> des  305 </a:t>
            </a:r>
            <a:r>
              <a:rPr lang="en-US" sz="2800" dirty="0" err="1" smtClean="0">
                <a:solidFill>
                  <a:srgbClr val="0070C0"/>
                </a:solidFill>
              </a:rPr>
              <a:t>entreprises</a:t>
            </a:r>
            <a:r>
              <a:rPr lang="en-US" sz="2800" dirty="0" smtClean="0">
                <a:solidFill>
                  <a:srgbClr val="0070C0"/>
                </a:solidFill>
              </a:rPr>
              <a:t> du </a:t>
            </a:r>
            <a:r>
              <a:rPr lang="en-US" sz="2800" dirty="0" err="1" smtClean="0">
                <a:solidFill>
                  <a:srgbClr val="0070C0"/>
                </a:solidFill>
              </a:rPr>
              <a:t>Cadastre</a:t>
            </a:r>
            <a:r>
              <a:rPr lang="en-US" sz="2800" dirty="0" smtClean="0">
                <a:solidFill>
                  <a:srgbClr val="0070C0"/>
                </a:solidFill>
              </a:rPr>
              <a:t> </a:t>
            </a:r>
            <a:r>
              <a:rPr lang="en-US" sz="2800" dirty="0" err="1" smtClean="0">
                <a:solidFill>
                  <a:srgbClr val="0070C0"/>
                </a:solidFill>
              </a:rPr>
              <a:t>minier</a:t>
            </a:r>
            <a:r>
              <a:rPr lang="en-US" sz="2800" dirty="0" smtClean="0">
                <a:solidFill>
                  <a:srgbClr val="0070C0"/>
                </a:solidFill>
              </a:rPr>
              <a:t>)</a:t>
            </a:r>
            <a:endParaRPr lang="fr-FR" sz="2800" dirty="0">
              <a:solidFill>
                <a:srgbClr val="0070C0"/>
              </a:solidFill>
            </a:endParaRPr>
          </a:p>
        </p:txBody>
      </p:sp>
      <p:sp>
        <p:nvSpPr>
          <p:cNvPr id="3" name="Espace réservé du contenu 2"/>
          <p:cNvSpPr>
            <a:spLocks noGrp="1"/>
          </p:cNvSpPr>
          <p:nvPr>
            <p:ph idx="1"/>
          </p:nvPr>
        </p:nvSpPr>
        <p:spPr/>
        <p:txBody>
          <a:bodyPr>
            <a:normAutofit fontScale="85000" lnSpcReduction="10000"/>
          </a:bodyPr>
          <a:lstStyle/>
          <a:p>
            <a:r>
              <a:rPr lang="fr-FR" sz="2000" dirty="0"/>
              <a:t>Au total, l’État de la République de Guinée nous a déclaré avoir collecté près </a:t>
            </a:r>
            <a:r>
              <a:rPr lang="fr-FR" sz="2000"/>
              <a:t>de </a:t>
            </a:r>
            <a:endParaRPr lang="fr-FR" sz="2000" smtClean="0"/>
          </a:p>
          <a:p>
            <a:r>
              <a:rPr lang="fr-FR" sz="2000" smtClean="0"/>
              <a:t>2 </a:t>
            </a:r>
            <a:r>
              <a:rPr lang="fr-FR" sz="2000" dirty="0"/>
              <a:t>202 MDS GNF auprès du secteur minier. Ce montant représente plus de 24% des revenus totaux (hors dons) de l’État, selon le niveau de revenus présenté dans le TOFE (Tableau des Opérations Financières de l’Etat) de la République de Guinée pour l’année 2015. En cela, la Guinée est proche de compter parmi les pays dits riches en ressources extractives, selon la nomenclature établie par le FMI5. </a:t>
            </a:r>
          </a:p>
          <a:p>
            <a:r>
              <a:rPr lang="fr-FR" sz="2000" dirty="0"/>
              <a:t>La contribution totale du secteur minier au budget de l’État, telle que nous pouvons la Au total, l’État de la République de Guinée nous a déclaré avoir collecté près de 2 202 MDS GNF auprès du secteur minier. Ce montant représente plus de 24% des revenus totaux (hors dons) de l’État, selon le niveau de revenus présenté dans le TOFE (Tableau des Opérations Financières de l’Etat) de la République de Guinée pour l’année 2015. En cela, la Guinée est proche de compter parmi les pays dits riches en ressources extractives, selon la nomenclature établie par le FMI5. </a:t>
            </a:r>
          </a:p>
        </p:txBody>
      </p:sp>
    </p:spTree>
    <p:extLst>
      <p:ext uri="{BB962C8B-B14F-4D97-AF65-F5344CB8AC3E}">
        <p14:creationId xmlns:p14="http://schemas.microsoft.com/office/powerpoint/2010/main" val="4330306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136" y="368062"/>
            <a:ext cx="8273338" cy="727494"/>
          </a:xfrm>
        </p:spPr>
        <p:txBody>
          <a:bodyPr>
            <a:normAutofit/>
          </a:bodyPr>
          <a:lstStyle/>
          <a:p>
            <a:r>
              <a:rPr lang="en-US" sz="2400" b="1" dirty="0" smtClean="0">
                <a:solidFill>
                  <a:srgbClr val="00B0F0"/>
                </a:solidFill>
              </a:rPr>
              <a:t>              DESAGREGATIONS DES DONNEES EXERCICE 2015</a:t>
            </a:r>
            <a:endParaRPr lang="fr-FR" sz="2400" b="1" dirty="0">
              <a:solidFill>
                <a:srgbClr val="00B0F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28382421"/>
              </p:ext>
            </p:extLst>
          </p:nvPr>
        </p:nvGraphicFramePr>
        <p:xfrm>
          <a:off x="1242206" y="1216324"/>
          <a:ext cx="7625749" cy="5322498"/>
        </p:xfrm>
        <a:graphic>
          <a:graphicData uri="http://schemas.openxmlformats.org/drawingml/2006/table">
            <a:tbl>
              <a:tblPr firstRow="1" bandRow="1">
                <a:tableStyleId>{5C22544A-7EE6-4342-B048-85BDC9FD1C3A}</a:tableStyleId>
              </a:tblPr>
              <a:tblGrid>
                <a:gridCol w="3429569"/>
                <a:gridCol w="2723481"/>
                <a:gridCol w="1472699"/>
              </a:tblGrid>
              <a:tr h="887083">
                <a:tc>
                  <a:txBody>
                    <a:bodyPr/>
                    <a:lstStyle/>
                    <a:p>
                      <a:pPr algn="ctr" fontAlgn="ctr"/>
                      <a:r>
                        <a:rPr lang="fr-FR" sz="1800" b="1" i="0" u="none" strike="noStrike" dirty="0">
                          <a:solidFill>
                            <a:srgbClr val="000000"/>
                          </a:solidFill>
                          <a:effectLst/>
                          <a:latin typeface="Calibri" panose="020F0502020204030204" pitchFamily="34" charset="0"/>
                        </a:rPr>
                        <a:t>Bauxite</a:t>
                      </a:r>
                    </a:p>
                  </a:txBody>
                  <a:tcPr marL="9525" marR="9525" marT="9525" marB="0" anchor="ctr"/>
                </a:tc>
                <a:tc>
                  <a:txBody>
                    <a:bodyPr/>
                    <a:lstStyle/>
                    <a:p>
                      <a:pPr algn="l" fontAlgn="b"/>
                      <a:r>
                        <a:rPr lang="fr-FR" sz="1800" b="0" i="0" u="none" strike="noStrike" dirty="0">
                          <a:solidFill>
                            <a:srgbClr val="000000"/>
                          </a:solidFill>
                          <a:effectLst/>
                          <a:latin typeface="Bookman Old Style" panose="02050604050505020204" pitchFamily="18" charset="0"/>
                        </a:rPr>
                        <a:t>1,442,079,410 KGNF</a:t>
                      </a:r>
                    </a:p>
                  </a:txBody>
                  <a:tcPr marL="9525" marR="9525" marT="9525" marB="0" anchor="b"/>
                </a:tc>
                <a:tc>
                  <a:txBody>
                    <a:bodyPr/>
                    <a:lstStyle/>
                    <a:p>
                      <a:pPr algn="r" fontAlgn="ctr"/>
                      <a:r>
                        <a:rPr lang="fr-FR" sz="1800" b="0" i="0" u="none" strike="noStrike">
                          <a:solidFill>
                            <a:srgbClr val="000000"/>
                          </a:solidFill>
                          <a:effectLst/>
                          <a:latin typeface="Calibri" panose="020F0502020204030204" pitchFamily="34" charset="0"/>
                        </a:rPr>
                        <a:t>65.49%</a:t>
                      </a:r>
                    </a:p>
                  </a:txBody>
                  <a:tcPr marL="9525" marR="9525" marT="9525" marB="0" anchor="ctr"/>
                </a:tc>
              </a:tr>
              <a:tr h="887083">
                <a:tc>
                  <a:txBody>
                    <a:bodyPr/>
                    <a:lstStyle/>
                    <a:p>
                      <a:pPr algn="ctr" fontAlgn="ctr"/>
                      <a:r>
                        <a:rPr lang="fr-FR" sz="1800" b="1" i="0" u="none" strike="noStrike" dirty="0">
                          <a:solidFill>
                            <a:srgbClr val="000000"/>
                          </a:solidFill>
                          <a:effectLst/>
                          <a:latin typeface="Calibri" panose="020F0502020204030204" pitchFamily="34" charset="0"/>
                        </a:rPr>
                        <a:t>Carrière</a:t>
                      </a:r>
                    </a:p>
                  </a:txBody>
                  <a:tcPr marL="9525" marR="9525" marT="9525" marB="0" anchor="ctr"/>
                </a:tc>
                <a:tc>
                  <a:txBody>
                    <a:bodyPr/>
                    <a:lstStyle/>
                    <a:p>
                      <a:pPr algn="l" fontAlgn="b"/>
                      <a:r>
                        <a:rPr lang="fr-FR" sz="1800" b="0" i="0" u="none" strike="noStrike" dirty="0">
                          <a:solidFill>
                            <a:srgbClr val="000000"/>
                          </a:solidFill>
                          <a:effectLst/>
                          <a:latin typeface="Bookman Old Style" panose="02050604050505020204" pitchFamily="18" charset="0"/>
                        </a:rPr>
                        <a:t>11,143,840 KGNF</a:t>
                      </a:r>
                    </a:p>
                  </a:txBody>
                  <a:tcPr marL="9525" marR="9525" marT="9525" marB="0" anchor="b"/>
                </a:tc>
                <a:tc>
                  <a:txBody>
                    <a:bodyPr/>
                    <a:lstStyle/>
                    <a:p>
                      <a:pPr algn="r" fontAlgn="ctr"/>
                      <a:r>
                        <a:rPr lang="fr-FR" sz="1800" b="0" i="0" u="none" strike="noStrike" dirty="0">
                          <a:solidFill>
                            <a:srgbClr val="000000"/>
                          </a:solidFill>
                          <a:effectLst/>
                          <a:latin typeface="Calibri" panose="020F0502020204030204" pitchFamily="34" charset="0"/>
                        </a:rPr>
                        <a:t>0.51%</a:t>
                      </a:r>
                    </a:p>
                  </a:txBody>
                  <a:tcPr marL="9525" marR="9525" marT="9525" marB="0" anchor="ctr"/>
                </a:tc>
              </a:tr>
              <a:tr h="887083">
                <a:tc>
                  <a:txBody>
                    <a:bodyPr/>
                    <a:lstStyle/>
                    <a:p>
                      <a:pPr algn="ctr" fontAlgn="ctr"/>
                      <a:r>
                        <a:rPr lang="fr-FR" sz="1800" b="1" i="0" u="none" strike="noStrike" dirty="0">
                          <a:solidFill>
                            <a:srgbClr val="000000"/>
                          </a:solidFill>
                          <a:effectLst/>
                          <a:latin typeface="Calibri" panose="020F0502020204030204" pitchFamily="34" charset="0"/>
                        </a:rPr>
                        <a:t>Diamant</a:t>
                      </a:r>
                    </a:p>
                  </a:txBody>
                  <a:tcPr marL="9525" marR="9525" marT="9525" marB="0" anchor="ctr"/>
                </a:tc>
                <a:tc>
                  <a:txBody>
                    <a:bodyPr/>
                    <a:lstStyle/>
                    <a:p>
                      <a:pPr algn="l" fontAlgn="b"/>
                      <a:r>
                        <a:rPr lang="fr-FR" sz="1800" b="0" i="0" u="none" strike="noStrike" dirty="0">
                          <a:solidFill>
                            <a:srgbClr val="000000"/>
                          </a:solidFill>
                          <a:effectLst/>
                          <a:latin typeface="Bookman Old Style" panose="02050604050505020204" pitchFamily="18" charset="0"/>
                        </a:rPr>
                        <a:t>2,810,839 KGNF</a:t>
                      </a:r>
                    </a:p>
                  </a:txBody>
                  <a:tcPr marL="9525" marR="9525" marT="9525" marB="0" anchor="b"/>
                </a:tc>
                <a:tc>
                  <a:txBody>
                    <a:bodyPr/>
                    <a:lstStyle/>
                    <a:p>
                      <a:pPr algn="r" fontAlgn="ctr"/>
                      <a:r>
                        <a:rPr lang="fr-FR" sz="1800" b="0" i="0" u="none" strike="noStrike" dirty="0">
                          <a:solidFill>
                            <a:srgbClr val="000000"/>
                          </a:solidFill>
                          <a:effectLst/>
                          <a:latin typeface="Calibri" panose="020F0502020204030204" pitchFamily="34" charset="0"/>
                        </a:rPr>
                        <a:t>0.13%</a:t>
                      </a:r>
                    </a:p>
                  </a:txBody>
                  <a:tcPr marL="9525" marR="9525" marT="9525" marB="0" anchor="ctr"/>
                </a:tc>
              </a:tr>
              <a:tr h="887083">
                <a:tc>
                  <a:txBody>
                    <a:bodyPr/>
                    <a:lstStyle/>
                    <a:p>
                      <a:pPr algn="ctr" fontAlgn="ctr"/>
                      <a:r>
                        <a:rPr lang="fr-FR" sz="1800" b="1" i="0" u="none" strike="noStrike" dirty="0">
                          <a:solidFill>
                            <a:srgbClr val="000000"/>
                          </a:solidFill>
                          <a:effectLst/>
                          <a:latin typeface="Calibri" panose="020F0502020204030204" pitchFamily="34" charset="0"/>
                        </a:rPr>
                        <a:t>Fer</a:t>
                      </a:r>
                    </a:p>
                  </a:txBody>
                  <a:tcPr marL="9525" marR="9525" marT="9525" marB="0" anchor="ctr"/>
                </a:tc>
                <a:tc>
                  <a:txBody>
                    <a:bodyPr/>
                    <a:lstStyle/>
                    <a:p>
                      <a:pPr algn="l" fontAlgn="b"/>
                      <a:r>
                        <a:rPr lang="fr-FR" sz="1800" b="0" i="0" u="none" strike="noStrike" dirty="0">
                          <a:solidFill>
                            <a:srgbClr val="000000"/>
                          </a:solidFill>
                          <a:effectLst/>
                          <a:latin typeface="Bookman Old Style" panose="02050604050505020204" pitchFamily="18" charset="0"/>
                        </a:rPr>
                        <a:t>52,998,531 KGNF</a:t>
                      </a:r>
                    </a:p>
                  </a:txBody>
                  <a:tcPr marL="9525" marR="9525" marT="9525" marB="0" anchor="b"/>
                </a:tc>
                <a:tc>
                  <a:txBody>
                    <a:bodyPr/>
                    <a:lstStyle/>
                    <a:p>
                      <a:pPr algn="r" fontAlgn="ctr"/>
                      <a:r>
                        <a:rPr lang="fr-FR" sz="1800" b="0" i="0" u="none" strike="noStrike" dirty="0">
                          <a:solidFill>
                            <a:srgbClr val="000000"/>
                          </a:solidFill>
                          <a:effectLst/>
                          <a:latin typeface="Calibri" panose="020F0502020204030204" pitchFamily="34" charset="0"/>
                        </a:rPr>
                        <a:t>2.41%</a:t>
                      </a:r>
                    </a:p>
                  </a:txBody>
                  <a:tcPr marL="9525" marR="9525" marT="9525" marB="0" anchor="ctr"/>
                </a:tc>
              </a:tr>
              <a:tr h="887083">
                <a:tc>
                  <a:txBody>
                    <a:bodyPr/>
                    <a:lstStyle/>
                    <a:p>
                      <a:pPr algn="ctr" fontAlgn="ctr"/>
                      <a:r>
                        <a:rPr lang="fr-FR" sz="1800" b="1" i="0" u="none" strike="noStrike" dirty="0">
                          <a:solidFill>
                            <a:srgbClr val="000000"/>
                          </a:solidFill>
                          <a:effectLst/>
                          <a:latin typeface="Calibri" panose="020F0502020204030204" pitchFamily="34" charset="0"/>
                        </a:rPr>
                        <a:t>Or</a:t>
                      </a:r>
                    </a:p>
                  </a:txBody>
                  <a:tcPr marL="9525" marR="9525" marT="9525" marB="0" anchor="ctr"/>
                </a:tc>
                <a:tc>
                  <a:txBody>
                    <a:bodyPr/>
                    <a:lstStyle/>
                    <a:p>
                      <a:pPr algn="l" fontAlgn="b"/>
                      <a:r>
                        <a:rPr lang="fr-FR" sz="1800" b="0" i="0" u="none" strike="noStrike" dirty="0">
                          <a:solidFill>
                            <a:srgbClr val="000000"/>
                          </a:solidFill>
                          <a:effectLst/>
                          <a:latin typeface="Bookman Old Style" panose="02050604050505020204" pitchFamily="18" charset="0"/>
                        </a:rPr>
                        <a:t>692,828,527 KGNF</a:t>
                      </a:r>
                    </a:p>
                  </a:txBody>
                  <a:tcPr marL="9525" marR="9525" marT="9525" marB="0" anchor="b"/>
                </a:tc>
                <a:tc>
                  <a:txBody>
                    <a:bodyPr/>
                    <a:lstStyle/>
                    <a:p>
                      <a:pPr algn="r" fontAlgn="ctr"/>
                      <a:r>
                        <a:rPr lang="fr-FR" sz="1800" b="0" i="0" u="none" strike="noStrike" dirty="0">
                          <a:solidFill>
                            <a:srgbClr val="000000"/>
                          </a:solidFill>
                          <a:effectLst/>
                          <a:latin typeface="Calibri" panose="020F0502020204030204" pitchFamily="34" charset="0"/>
                        </a:rPr>
                        <a:t>31.47%</a:t>
                      </a:r>
                    </a:p>
                  </a:txBody>
                  <a:tcPr marL="9525" marR="9525" marT="9525" marB="0" anchor="ctr"/>
                </a:tc>
              </a:tr>
              <a:tr h="887083">
                <a:tc>
                  <a:txBody>
                    <a:bodyPr/>
                    <a:lstStyle/>
                    <a:p>
                      <a:pPr algn="l" fontAlgn="b"/>
                      <a:r>
                        <a:rPr lang="en-US" sz="1800" b="1" i="0" u="none" strike="noStrike" dirty="0" smtClean="0">
                          <a:solidFill>
                            <a:srgbClr val="000000"/>
                          </a:solidFill>
                          <a:effectLst/>
                          <a:latin typeface="Calibri" panose="020F0502020204030204" pitchFamily="34" charset="0"/>
                        </a:rPr>
                        <a:t>TOTAL</a:t>
                      </a:r>
                      <a:endParaRPr lang="fr-FR"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fr-FR" sz="1800" b="1" i="0" u="none" strike="noStrike" dirty="0">
                          <a:solidFill>
                            <a:srgbClr val="000000"/>
                          </a:solidFill>
                          <a:effectLst/>
                          <a:latin typeface="Bookman Old Style" panose="02050604050505020204" pitchFamily="18" charset="0"/>
                        </a:rPr>
                        <a:t>2,201,861,147 KGNF</a:t>
                      </a:r>
                    </a:p>
                  </a:txBody>
                  <a:tcPr marL="9525" marR="9525" marT="9525" marB="0" anchor="b"/>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9596233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623977"/>
          </a:xfrm>
        </p:spPr>
        <p:txBody>
          <a:bodyPr>
            <a:normAutofit fontScale="90000"/>
          </a:bodyPr>
          <a:lstStyle/>
          <a:p>
            <a:pPr algn="ctr"/>
            <a:r>
              <a:rPr lang="fr-FR" sz="3100" dirty="0" smtClean="0"/>
              <a:t>PRODUCTIONS </a:t>
            </a:r>
            <a:r>
              <a:rPr lang="fr-FR" sz="3100" dirty="0"/>
              <a:t>- EXPORTATIONS - CA</a:t>
            </a:r>
            <a:r>
              <a:rPr lang="fr-FR" b="1" dirty="0">
                <a:solidFill>
                  <a:srgbClr val="000000"/>
                </a:solidFill>
                <a:latin typeface="Palatino Linotype" panose="02040502050505030304" pitchFamily="18" charset="0"/>
              </a:rPr>
              <a:t/>
            </a:r>
            <a:br>
              <a:rPr lang="fr-FR" b="1" dirty="0">
                <a:solidFill>
                  <a:srgbClr val="000000"/>
                </a:solidFill>
                <a:latin typeface="Palatino Linotype" panose="02040502050505030304" pitchFamily="18" charset="0"/>
              </a:rPr>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53569673"/>
              </p:ext>
            </p:extLst>
          </p:nvPr>
        </p:nvGraphicFramePr>
        <p:xfrm>
          <a:off x="120771" y="1311215"/>
          <a:ext cx="9773726" cy="4641777"/>
        </p:xfrm>
        <a:graphic>
          <a:graphicData uri="http://schemas.openxmlformats.org/drawingml/2006/table">
            <a:tbl>
              <a:tblPr>
                <a:tableStyleId>{5C22544A-7EE6-4342-B048-85BDC9FD1C3A}</a:tableStyleId>
              </a:tblPr>
              <a:tblGrid>
                <a:gridCol w="1188819"/>
                <a:gridCol w="2922136"/>
                <a:gridCol w="1833141"/>
                <a:gridCol w="1805916"/>
                <a:gridCol w="1270493"/>
                <a:gridCol w="753221"/>
              </a:tblGrid>
              <a:tr h="431494">
                <a:tc>
                  <a:txBody>
                    <a:bodyPr/>
                    <a:lstStyle/>
                    <a:p>
                      <a:pPr algn="ctr" fontAlgn="ctr"/>
                      <a:r>
                        <a:rPr lang="fr-FR" sz="1400" b="1" u="none" strike="noStrike" dirty="0">
                          <a:effectLst/>
                        </a:rPr>
                        <a:t>Substance</a:t>
                      </a:r>
                      <a:endParaRPr lang="fr-FR" sz="1400" b="1" i="0" u="none" strike="noStrike" dirty="0">
                        <a:solidFill>
                          <a:srgbClr val="000000"/>
                        </a:solidFill>
                        <a:effectLst/>
                        <a:latin typeface="Calibri" panose="020F0502020204030204" pitchFamily="34" charset="0"/>
                      </a:endParaRPr>
                    </a:p>
                  </a:txBody>
                  <a:tcPr marL="7571" marR="7571" marT="7571" marB="0" anchor="ctr"/>
                </a:tc>
                <a:tc>
                  <a:txBody>
                    <a:bodyPr/>
                    <a:lstStyle/>
                    <a:p>
                      <a:pPr algn="ctr" fontAlgn="ctr"/>
                      <a:r>
                        <a:rPr lang="fr-FR" sz="1400" b="1" u="none" strike="noStrike" dirty="0">
                          <a:effectLst/>
                        </a:rPr>
                        <a:t>Entreprises</a:t>
                      </a:r>
                      <a:endParaRPr lang="fr-FR" sz="1400" b="1" i="0" u="none" strike="noStrike" dirty="0">
                        <a:solidFill>
                          <a:srgbClr val="000000"/>
                        </a:solidFill>
                        <a:effectLst/>
                        <a:latin typeface="Calibri" panose="020F0502020204030204" pitchFamily="34" charset="0"/>
                      </a:endParaRPr>
                    </a:p>
                  </a:txBody>
                  <a:tcPr marL="7571" marR="7571" marT="7571" marB="0" anchor="ctr"/>
                </a:tc>
                <a:tc>
                  <a:txBody>
                    <a:bodyPr/>
                    <a:lstStyle/>
                    <a:p>
                      <a:pPr algn="ctr" fontAlgn="ctr"/>
                      <a:r>
                        <a:rPr lang="fr-FR" sz="1400" b="1" u="none" strike="noStrike" dirty="0">
                          <a:effectLst/>
                        </a:rPr>
                        <a:t>Production</a:t>
                      </a:r>
                      <a:endParaRPr lang="fr-FR" sz="1400" b="1" i="0" u="none" strike="noStrike" dirty="0">
                        <a:solidFill>
                          <a:srgbClr val="000000"/>
                        </a:solidFill>
                        <a:effectLst/>
                        <a:latin typeface="Calibri" panose="020F0502020204030204" pitchFamily="34" charset="0"/>
                      </a:endParaRPr>
                    </a:p>
                  </a:txBody>
                  <a:tcPr marL="7571" marR="7571" marT="7571" marB="0" anchor="ctr"/>
                </a:tc>
                <a:tc>
                  <a:txBody>
                    <a:bodyPr/>
                    <a:lstStyle/>
                    <a:p>
                      <a:pPr algn="ctr" fontAlgn="ctr"/>
                      <a:r>
                        <a:rPr lang="fr-FR" sz="1400" b="1" u="none" strike="noStrike" dirty="0">
                          <a:effectLst/>
                        </a:rPr>
                        <a:t>Exportation</a:t>
                      </a:r>
                      <a:endParaRPr lang="fr-FR" sz="1400" b="1" i="0" u="none" strike="noStrike" dirty="0">
                        <a:solidFill>
                          <a:srgbClr val="000000"/>
                        </a:solidFill>
                        <a:effectLst/>
                        <a:latin typeface="Calibri" panose="020F0502020204030204" pitchFamily="34" charset="0"/>
                      </a:endParaRPr>
                    </a:p>
                  </a:txBody>
                  <a:tcPr marL="7571" marR="7571" marT="7571" marB="0" anchor="ctr"/>
                </a:tc>
                <a:tc>
                  <a:txBody>
                    <a:bodyPr/>
                    <a:lstStyle/>
                    <a:p>
                      <a:pPr algn="ctr" fontAlgn="ctr"/>
                      <a:r>
                        <a:rPr lang="fr-FR" sz="1400" b="1" u="none" strike="noStrike" dirty="0">
                          <a:effectLst/>
                        </a:rPr>
                        <a:t>CA</a:t>
                      </a:r>
                      <a:endParaRPr lang="fr-FR" sz="1400" b="1" i="0" u="none" strike="noStrike" dirty="0">
                        <a:solidFill>
                          <a:srgbClr val="000000"/>
                        </a:solidFill>
                        <a:effectLst/>
                        <a:latin typeface="Calibri" panose="020F0502020204030204" pitchFamily="34" charset="0"/>
                      </a:endParaRPr>
                    </a:p>
                  </a:txBody>
                  <a:tcPr marL="7571" marR="7571" marT="7571" marB="0" anchor="ctr"/>
                </a:tc>
                <a:tc>
                  <a:txBody>
                    <a:bodyPr/>
                    <a:lstStyle/>
                    <a:p>
                      <a:pPr algn="ctr" fontAlgn="ctr"/>
                      <a:r>
                        <a:rPr lang="fr-FR" sz="1400" b="1" u="none" strike="noStrike" dirty="0">
                          <a:effectLst/>
                        </a:rPr>
                        <a:t>Effectif</a:t>
                      </a:r>
                      <a:endParaRPr lang="fr-FR" sz="1400" b="1" i="0" u="none" strike="noStrike" dirty="0">
                        <a:solidFill>
                          <a:srgbClr val="000000"/>
                        </a:solidFill>
                        <a:effectLst/>
                        <a:latin typeface="Calibri" panose="020F0502020204030204" pitchFamily="34" charset="0"/>
                      </a:endParaRPr>
                    </a:p>
                  </a:txBody>
                  <a:tcPr marL="7571" marR="7571" marT="7571" marB="0" anchor="ctr"/>
                </a:tc>
              </a:tr>
              <a:tr h="490029">
                <a:tc>
                  <a:txBody>
                    <a:bodyPr/>
                    <a:lstStyle/>
                    <a:p>
                      <a:pPr algn="ctr" fontAlgn="ctr"/>
                      <a:r>
                        <a:rPr lang="fr-FR" sz="1200" u="none" strike="noStrike">
                          <a:effectLst/>
                        </a:rPr>
                        <a:t>Bauxite</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Compagnie des Bauxites de </a:t>
                      </a:r>
                      <a:r>
                        <a:rPr lang="fr-FR" sz="1200" u="none" strike="noStrike" dirty="0" smtClean="0">
                          <a:effectLst/>
                        </a:rPr>
                        <a:t>Guinée (</a:t>
                      </a:r>
                      <a:r>
                        <a:rPr lang="fr-FR" sz="1600" u="none" strike="noStrike" dirty="0">
                          <a:effectLst/>
                        </a:rPr>
                        <a:t>CBG</a:t>
                      </a:r>
                      <a:r>
                        <a:rPr lang="fr-FR" sz="1200" u="none" strike="noStrike" dirty="0">
                          <a:effectLst/>
                        </a:rPr>
                        <a:t>)</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16,695,127 </a:t>
                      </a:r>
                      <a:r>
                        <a:rPr lang="fr-FR" sz="1200" u="none" strike="noStrike" dirty="0" smtClean="0">
                          <a:effectLst/>
                        </a:rPr>
                        <a:t>Tonnes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15,328,128 Tonnes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487,286 KUSD</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2,412</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r h="490029">
                <a:tc>
                  <a:txBody>
                    <a:bodyPr/>
                    <a:lstStyle/>
                    <a:p>
                      <a:pPr algn="ctr" fontAlgn="ctr"/>
                      <a:r>
                        <a:rPr lang="fr-FR" sz="1200" u="none" strike="noStrike">
                          <a:effectLst/>
                        </a:rPr>
                        <a:t>Bauxite</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Compagnie des Bauxites de Kindia (</a:t>
                      </a:r>
                      <a:r>
                        <a:rPr lang="fr-FR" sz="1600" u="none" strike="noStrike" dirty="0">
                          <a:effectLst/>
                        </a:rPr>
                        <a:t>CBK</a:t>
                      </a:r>
                      <a:r>
                        <a:rPr lang="fr-FR" sz="1200" u="none" strike="noStrike" dirty="0">
                          <a:effectLst/>
                        </a:rPr>
                        <a:t>)</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3,378,586 Tonnes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3,566,673 Tonnes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49,603 KUSD</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1,226</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r h="473413">
                <a:tc>
                  <a:txBody>
                    <a:bodyPr/>
                    <a:lstStyle/>
                    <a:p>
                      <a:pPr algn="ctr" fontAlgn="ctr"/>
                      <a:r>
                        <a:rPr lang="fr-FR" sz="1200" u="none" strike="noStrike">
                          <a:effectLst/>
                        </a:rPr>
                        <a:t>Bauxite</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a:effectLst/>
                        </a:rPr>
                        <a:t>Société Minière de Boké</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639,030 Tonnes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 </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 </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228</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r h="306080">
                <a:tc>
                  <a:txBody>
                    <a:bodyPr/>
                    <a:lstStyle/>
                    <a:p>
                      <a:pPr algn="l" fontAlgn="ct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400" b="1" u="none" strike="noStrike" dirty="0">
                          <a:effectLst/>
                        </a:rPr>
                        <a:t>20,712,743</a:t>
                      </a:r>
                      <a:r>
                        <a:rPr lang="fr-FR" sz="1600" b="1" u="none" strike="noStrike" dirty="0">
                          <a:effectLst/>
                        </a:rPr>
                        <a:t> </a:t>
                      </a:r>
                      <a:r>
                        <a:rPr lang="fr-FR" sz="1600" b="1" u="none" strike="noStrike" dirty="0" smtClean="0">
                          <a:effectLst/>
                        </a:rPr>
                        <a:t>T</a:t>
                      </a:r>
                      <a:r>
                        <a:rPr lang="fr-FR" sz="1400" b="1" u="none" strike="noStrike" dirty="0" smtClean="0">
                          <a:effectLst/>
                        </a:rPr>
                        <a:t>onnes</a:t>
                      </a:r>
                      <a:endParaRPr lang="fr-FR" sz="1400" b="1"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400" b="1" u="none" strike="noStrike" dirty="0">
                          <a:effectLst/>
                        </a:rPr>
                        <a:t>18,894,801 Tonnes</a:t>
                      </a:r>
                      <a:endParaRPr lang="fr-FR" sz="1400" b="1"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600" b="1" u="none" strike="noStrike" dirty="0">
                          <a:effectLst/>
                        </a:rPr>
                        <a:t> </a:t>
                      </a:r>
                      <a:endParaRPr lang="fr-FR" sz="1600" b="1"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600" b="1" u="none" strike="noStrike" dirty="0">
                          <a:effectLst/>
                        </a:rPr>
                        <a:t>3,866</a:t>
                      </a:r>
                      <a:endParaRPr lang="fr-FR" sz="1600" b="1" i="0" u="none" strike="noStrike" dirty="0">
                        <a:solidFill>
                          <a:srgbClr val="000000"/>
                        </a:solidFill>
                        <a:effectLst/>
                        <a:latin typeface="Palatino Linotype" panose="02040502050505030304" pitchFamily="18" charset="0"/>
                      </a:endParaRPr>
                    </a:p>
                  </a:txBody>
                  <a:tcPr marL="7571" marR="7571" marT="7571" marB="0" anchor="ctr"/>
                </a:tc>
              </a:tr>
              <a:tr h="473413">
                <a:tc>
                  <a:txBody>
                    <a:bodyPr/>
                    <a:lstStyle/>
                    <a:p>
                      <a:pPr algn="ctr" fontAlgn="ctr"/>
                      <a:r>
                        <a:rPr lang="fr-FR" sz="1200" u="none" strike="noStrike" dirty="0">
                          <a:effectLst/>
                        </a:rPr>
                        <a:t>Or</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rowSpan="2">
                  <a:txBody>
                    <a:bodyPr/>
                    <a:lstStyle/>
                    <a:p>
                      <a:pPr algn="ctr" fontAlgn="ctr"/>
                      <a:r>
                        <a:rPr lang="fr-FR" sz="1200" u="none" strike="noStrike" dirty="0">
                          <a:effectLst/>
                        </a:rPr>
                        <a:t>Société </a:t>
                      </a:r>
                      <a:r>
                        <a:rPr lang="fr-FR" sz="1200" u="none" strike="noStrike" dirty="0" err="1">
                          <a:effectLst/>
                        </a:rPr>
                        <a:t>Anglogold</a:t>
                      </a:r>
                      <a:r>
                        <a:rPr lang="fr-FR" sz="1200" u="none" strike="noStrike" dirty="0">
                          <a:effectLst/>
                        </a:rPr>
                        <a:t> Ashanti de Guinée (</a:t>
                      </a:r>
                      <a:r>
                        <a:rPr lang="fr-FR" sz="1600" u="none" strike="noStrike" dirty="0">
                          <a:effectLst/>
                        </a:rPr>
                        <a:t>SAG</a:t>
                      </a:r>
                      <a:r>
                        <a:rPr lang="fr-FR" sz="1200" u="none" strike="noStrike" dirty="0">
                          <a:effectLst/>
                        </a:rPr>
                        <a:t>)</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300,254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300,254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r>
                        <a:rPr lang="de-DE" sz="1200" smtClean="0"/>
                        <a:t> 347,435</a:t>
                      </a:r>
                      <a:r>
                        <a:rPr lang="fr-FR" sz="1200" b="1" u="none" strike="noStrike" smtClean="0">
                          <a:effectLst/>
                        </a:rPr>
                        <a:t> </a:t>
                      </a:r>
                      <a:r>
                        <a:rPr lang="fr-FR" sz="1200" b="1" u="none" strike="noStrike" dirty="0">
                          <a:effectLst/>
                        </a:rPr>
                        <a:t>KUSD</a:t>
                      </a:r>
                      <a:endParaRPr lang="fr-FR" sz="1200" b="1" i="0" u="none" strike="noStrike" dirty="0">
                        <a:solidFill>
                          <a:srgbClr val="000000"/>
                        </a:solidFill>
                        <a:effectLst/>
                        <a:latin typeface="Bookman Old Style" panose="02050604050505020204" pitchFamily="18" charset="0"/>
                      </a:endParaRPr>
                    </a:p>
                  </a:txBody>
                  <a:tcPr marL="7571" marR="7571" marT="7571" marB="0" anchor="ctr"/>
                </a:tc>
                <a:tc rowSpan="2">
                  <a:txBody>
                    <a:bodyPr/>
                    <a:lstStyle/>
                    <a:p>
                      <a:pPr algn="l" fontAlgn="ctr"/>
                      <a:r>
                        <a:rPr lang="fr-FR" sz="1200" u="none" strike="noStrike" dirty="0">
                          <a:effectLst/>
                        </a:rPr>
                        <a:t>1910</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r h="473413">
                <a:tc>
                  <a:txBody>
                    <a:bodyPr/>
                    <a:lstStyle/>
                    <a:p>
                      <a:pPr algn="ctr" fontAlgn="ctr"/>
                      <a:r>
                        <a:rPr lang="fr-FR" sz="1200" u="none" strike="noStrike">
                          <a:effectLst/>
                        </a:rPr>
                        <a:t>Argent</a:t>
                      </a:r>
                      <a:endParaRPr lang="fr-FR" sz="1200" b="0" i="0" u="none" strike="noStrike">
                        <a:solidFill>
                          <a:srgbClr val="000000"/>
                        </a:solidFill>
                        <a:effectLst/>
                        <a:latin typeface="Palatino Linotype" panose="02040502050505030304" pitchFamily="18" charset="0"/>
                      </a:endParaRPr>
                    </a:p>
                  </a:txBody>
                  <a:tcPr marL="7571" marR="7571" marT="7571" marB="0" anchor="ctr"/>
                </a:tc>
                <a:tc vMerge="1">
                  <a:txBody>
                    <a:bodyPr/>
                    <a:lstStyle/>
                    <a:p>
                      <a:endParaRPr lang="fr-FR"/>
                    </a:p>
                  </a:txBody>
                  <a:tcPr/>
                </a:tc>
                <a:tc>
                  <a:txBody>
                    <a:bodyPr/>
                    <a:lstStyle/>
                    <a:p>
                      <a:pPr algn="l" fontAlgn="ctr"/>
                      <a:r>
                        <a:rPr lang="fr-FR" sz="1200" u="none" strike="noStrike" dirty="0">
                          <a:effectLst/>
                        </a:rPr>
                        <a:t>380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380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b="1" u="none" strike="noStrike" dirty="0">
                          <a:effectLst/>
                        </a:rPr>
                        <a:t>192 </a:t>
                      </a:r>
                      <a:r>
                        <a:rPr lang="fr-FR" sz="1200" u="none" strike="noStrike" dirty="0">
                          <a:effectLst/>
                        </a:rPr>
                        <a:t>KUSD</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vMerge="1">
                  <a:txBody>
                    <a:bodyPr/>
                    <a:lstStyle/>
                    <a:p>
                      <a:endParaRPr lang="fr-FR"/>
                    </a:p>
                  </a:txBody>
                  <a:tcPr/>
                </a:tc>
              </a:tr>
              <a:tr h="473413">
                <a:tc>
                  <a:txBody>
                    <a:bodyPr/>
                    <a:lstStyle/>
                    <a:p>
                      <a:pPr algn="ctr" fontAlgn="ctr"/>
                      <a:r>
                        <a:rPr lang="fr-FR" sz="1200" u="none" strike="noStrike" dirty="0">
                          <a:effectLst/>
                        </a:rPr>
                        <a:t>Or</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rowSpan="2">
                  <a:txBody>
                    <a:bodyPr/>
                    <a:lstStyle/>
                    <a:p>
                      <a:pPr algn="ctr" fontAlgn="ctr"/>
                      <a:r>
                        <a:rPr lang="fr-FR" sz="1200" u="none" strike="noStrike" dirty="0" err="1">
                          <a:effectLst/>
                        </a:rPr>
                        <a:t>Sociéte</a:t>
                      </a:r>
                      <a:r>
                        <a:rPr lang="fr-FR" sz="1200" u="none" strike="noStrike" dirty="0">
                          <a:effectLst/>
                        </a:rPr>
                        <a:t> Minière de Dinguiraye (</a:t>
                      </a:r>
                      <a:r>
                        <a:rPr lang="fr-FR" sz="1600" u="none" strike="noStrike" dirty="0">
                          <a:effectLst/>
                        </a:rPr>
                        <a:t>SMD</a:t>
                      </a:r>
                      <a:r>
                        <a:rPr lang="fr-FR" sz="1200" u="none" strike="noStrike" dirty="0">
                          <a:effectLst/>
                        </a:rPr>
                        <a:t>)</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223,326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223,326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b="1" u="none" strike="noStrike" dirty="0">
                          <a:effectLst/>
                        </a:rPr>
                        <a:t>259,958</a:t>
                      </a:r>
                      <a:r>
                        <a:rPr lang="fr-FR" sz="1200" u="none" strike="noStrike" dirty="0">
                          <a:effectLst/>
                        </a:rPr>
                        <a:t> KUSD</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rowSpan="2">
                  <a:txBody>
                    <a:bodyPr/>
                    <a:lstStyle/>
                    <a:p>
                      <a:pPr algn="l" fontAlgn="ctr"/>
                      <a:r>
                        <a:rPr lang="fr-FR" sz="1200" u="none" strike="noStrike" dirty="0">
                          <a:effectLst/>
                        </a:rPr>
                        <a:t>1372</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r h="306080">
                <a:tc>
                  <a:txBody>
                    <a:bodyPr/>
                    <a:lstStyle/>
                    <a:p>
                      <a:pPr algn="ctr" fontAlgn="ctr"/>
                      <a:r>
                        <a:rPr lang="fr-FR" sz="1200" u="none" strike="noStrike">
                          <a:effectLst/>
                        </a:rPr>
                        <a:t>Argent</a:t>
                      </a:r>
                      <a:endParaRPr lang="fr-FR" sz="1200" b="0" i="0" u="none" strike="noStrike">
                        <a:solidFill>
                          <a:srgbClr val="000000"/>
                        </a:solidFill>
                        <a:effectLst/>
                        <a:latin typeface="Palatino Linotype" panose="02040502050505030304" pitchFamily="18" charset="0"/>
                      </a:endParaRPr>
                    </a:p>
                  </a:txBody>
                  <a:tcPr marL="7571" marR="7571" marT="7571" marB="0" anchor="ctr"/>
                </a:tc>
                <a:tc vMerge="1">
                  <a:txBody>
                    <a:bodyPr/>
                    <a:lstStyle/>
                    <a:p>
                      <a:endParaRPr lang="fr-FR"/>
                    </a:p>
                  </a:txBody>
                  <a:tcPr/>
                </a:tc>
                <a:tc>
                  <a:txBody>
                    <a:bodyPr/>
                    <a:lstStyle/>
                    <a:p>
                      <a:pPr algn="l" fontAlgn="ctr"/>
                      <a:r>
                        <a:rPr lang="fr-FR" sz="1200" u="none" strike="noStrike" dirty="0">
                          <a:effectLst/>
                        </a:rPr>
                        <a:t>11,368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11,368 Onces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b="1" u="none" strike="noStrike" dirty="0">
                          <a:effectLst/>
                        </a:rPr>
                        <a:t>178</a:t>
                      </a:r>
                      <a:r>
                        <a:rPr lang="fr-FR" sz="1200" u="none" strike="noStrike" dirty="0">
                          <a:effectLst/>
                        </a:rPr>
                        <a:t> KUSD</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vMerge="1">
                  <a:txBody>
                    <a:bodyPr/>
                    <a:lstStyle/>
                    <a:p>
                      <a:endParaRPr lang="fr-FR"/>
                    </a:p>
                  </a:txBody>
                  <a:tcPr/>
                </a:tc>
              </a:tr>
              <a:tr h="251000">
                <a:tc>
                  <a:txBody>
                    <a:bodyPr/>
                    <a:lstStyle/>
                    <a:p>
                      <a:pPr algn="ctr" fontAlgn="ctr"/>
                      <a:r>
                        <a:rPr lang="fr-FR" sz="1200" u="none" strike="noStrike">
                          <a:effectLst/>
                        </a:rPr>
                        <a:t> </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ctr" fontAlgn="ctr"/>
                      <a:r>
                        <a:rPr lang="fr-FR" sz="1200" u="none" strike="noStrike">
                          <a:effectLst/>
                        </a:rPr>
                        <a:t> </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 </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 </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 </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 </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r h="473413">
                <a:tc>
                  <a:txBody>
                    <a:bodyPr/>
                    <a:lstStyle/>
                    <a:p>
                      <a:pPr algn="ctr" fontAlgn="ctr"/>
                      <a:r>
                        <a:rPr lang="fr-FR" sz="1200" u="none" strike="noStrike" dirty="0">
                          <a:effectLst/>
                        </a:rPr>
                        <a:t>Diamant</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a:effectLst/>
                        </a:rPr>
                        <a:t>Société Guiter Mining SA</a:t>
                      </a:r>
                      <a:endParaRPr lang="fr-FR" sz="1200" b="0" i="0" u="none" strike="noStrike">
                        <a:solidFill>
                          <a:srgbClr val="000000"/>
                        </a:solidFill>
                        <a:effectLst/>
                        <a:latin typeface="Palatino Linotype" panose="02040502050505030304" pitchFamily="18" charset="0"/>
                      </a:endParaRPr>
                    </a:p>
                  </a:txBody>
                  <a:tcPr marL="7571" marR="7571" marT="7571" marB="0" anchor="ctr"/>
                </a:tc>
                <a:tc>
                  <a:txBody>
                    <a:bodyPr/>
                    <a:lstStyle/>
                    <a:p>
                      <a:pPr algn="l" fontAlgn="ctr"/>
                      <a:r>
                        <a:rPr lang="fr-FR" sz="1200" u="none" strike="noStrike" dirty="0">
                          <a:effectLst/>
                        </a:rPr>
                        <a:t>5,457 Carats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5,457 Carats</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1,614 KUSD</a:t>
                      </a:r>
                      <a:endParaRPr lang="fr-FR" sz="1200" b="0" i="0" u="none" strike="noStrike" dirty="0">
                        <a:solidFill>
                          <a:srgbClr val="000000"/>
                        </a:solidFill>
                        <a:effectLst/>
                        <a:latin typeface="Bookman Old Style" panose="02050604050505020204" pitchFamily="18" charset="0"/>
                      </a:endParaRPr>
                    </a:p>
                  </a:txBody>
                  <a:tcPr marL="7571" marR="7571" marT="7571" marB="0" anchor="ctr"/>
                </a:tc>
                <a:tc>
                  <a:txBody>
                    <a:bodyPr/>
                    <a:lstStyle/>
                    <a:p>
                      <a:pPr algn="l" fontAlgn="ctr"/>
                      <a:r>
                        <a:rPr lang="fr-FR" sz="1200" u="none" strike="noStrike" dirty="0">
                          <a:effectLst/>
                        </a:rPr>
                        <a:t>151</a:t>
                      </a:r>
                      <a:endParaRPr lang="fr-FR" sz="1200" b="0" i="0" u="none" strike="noStrike" dirty="0">
                        <a:solidFill>
                          <a:srgbClr val="000000"/>
                        </a:solidFill>
                        <a:effectLst/>
                        <a:latin typeface="Palatino Linotype" panose="02040502050505030304" pitchFamily="18" charset="0"/>
                      </a:endParaRPr>
                    </a:p>
                  </a:txBody>
                  <a:tcPr marL="7571" marR="7571" marT="7571" marB="0" anchor="ctr"/>
                </a:tc>
              </a:tr>
            </a:tbl>
          </a:graphicData>
        </a:graphic>
      </p:graphicFrame>
    </p:spTree>
    <p:extLst>
      <p:ext uri="{BB962C8B-B14F-4D97-AF65-F5344CB8AC3E}">
        <p14:creationId xmlns:p14="http://schemas.microsoft.com/office/powerpoint/2010/main" val="30582003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1"/>
            <a:ext cx="8596668" cy="347931"/>
          </a:xfrm>
        </p:spPr>
        <p:txBody>
          <a:bodyPr>
            <a:normAutofit fontScale="90000"/>
          </a:bodyPr>
          <a:lstStyle/>
          <a:p>
            <a:r>
              <a:rPr lang="en-US" sz="2400" dirty="0"/>
              <a:t>VERSEMENTS LOCAUX</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92490290"/>
              </p:ext>
            </p:extLst>
          </p:nvPr>
        </p:nvGraphicFramePr>
        <p:xfrm>
          <a:off x="677864" y="1095558"/>
          <a:ext cx="7655253" cy="5811096"/>
        </p:xfrm>
        <a:graphic>
          <a:graphicData uri="http://schemas.openxmlformats.org/drawingml/2006/table">
            <a:tbl>
              <a:tblPr firstRow="1" bandRow="1">
                <a:tableStyleId>{5C22544A-7EE6-4342-B048-85BDC9FD1C3A}</a:tableStyleId>
              </a:tblPr>
              <a:tblGrid>
                <a:gridCol w="3050692"/>
                <a:gridCol w="2149924"/>
                <a:gridCol w="2454637"/>
              </a:tblGrid>
              <a:tr h="402376">
                <a:tc gridSpan="3">
                  <a:txBody>
                    <a:bodyPr/>
                    <a:lstStyle/>
                    <a:p>
                      <a:pPr algn="ctr" fontAlgn="ctr"/>
                      <a:r>
                        <a:rPr lang="fr-FR" sz="1600" b="1" i="0" u="none" strike="noStrike" dirty="0">
                          <a:solidFill>
                            <a:srgbClr val="000000"/>
                          </a:solidFill>
                          <a:effectLst/>
                          <a:latin typeface="Calibri" panose="020F0502020204030204" pitchFamily="34" charset="0"/>
                        </a:rPr>
                        <a:t>REDEVANCE SUPERFICIAIRE </a:t>
                      </a:r>
                    </a:p>
                  </a:txBody>
                  <a:tcPr marL="9525" marR="9525" marT="9525" marB="0" anchor="ctr"/>
                </a:tc>
                <a:tc hMerge="1">
                  <a:txBody>
                    <a:bodyPr/>
                    <a:lstStyle/>
                    <a:p>
                      <a:endParaRPr lang="fr-FR"/>
                    </a:p>
                  </a:txBody>
                  <a:tcPr/>
                </a:tc>
                <a:tc hMerge="1">
                  <a:txBody>
                    <a:bodyPr/>
                    <a:lstStyle/>
                    <a:p>
                      <a:endParaRPr lang="fr-FR"/>
                    </a:p>
                  </a:txBody>
                  <a:tcPr/>
                </a:tc>
              </a:tr>
              <a:tr h="344988">
                <a:tc>
                  <a:txBody>
                    <a:bodyPr/>
                    <a:lstStyle/>
                    <a:p>
                      <a:pPr algn="ctr" fontAlgn="ctr"/>
                      <a:r>
                        <a:rPr lang="fr-FR" sz="1600" b="1" i="0" u="none" strike="noStrike" dirty="0">
                          <a:solidFill>
                            <a:srgbClr val="000000"/>
                          </a:solidFill>
                          <a:effectLst/>
                          <a:latin typeface="Calibri" panose="020F0502020204030204" pitchFamily="34" charset="0"/>
                        </a:rPr>
                        <a:t>Sociétés</a:t>
                      </a:r>
                    </a:p>
                  </a:txBody>
                  <a:tcPr marL="9525" marR="9525" marT="9525" marB="0" anchor="ctr"/>
                </a:tc>
                <a:tc>
                  <a:txBody>
                    <a:bodyPr/>
                    <a:lstStyle/>
                    <a:p>
                      <a:pPr algn="ctr" fontAlgn="ctr"/>
                      <a:r>
                        <a:rPr lang="fr-FR" sz="1600" b="1" i="0" u="none" strike="noStrike" dirty="0">
                          <a:solidFill>
                            <a:srgbClr val="000000"/>
                          </a:solidFill>
                          <a:effectLst/>
                          <a:latin typeface="Calibri" panose="020F0502020204030204" pitchFamily="34" charset="0"/>
                        </a:rPr>
                        <a:t>Montant GNF</a:t>
                      </a:r>
                    </a:p>
                  </a:txBody>
                  <a:tcPr marL="9525" marR="9525" marT="9525" marB="0" anchor="ctr"/>
                </a:tc>
                <a:tc>
                  <a:txBody>
                    <a:bodyPr/>
                    <a:lstStyle/>
                    <a:p>
                      <a:pPr algn="ctr" fontAlgn="ctr"/>
                      <a:r>
                        <a:rPr lang="fr-FR" sz="1600" b="1" i="0" u="none" strike="noStrike" dirty="0">
                          <a:solidFill>
                            <a:srgbClr val="000000"/>
                          </a:solidFill>
                          <a:effectLst/>
                          <a:latin typeface="Calibri" panose="020F0502020204030204" pitchFamily="34" charset="0"/>
                        </a:rPr>
                        <a:t>Préfectures</a:t>
                      </a:r>
                    </a:p>
                  </a:txBody>
                  <a:tcPr marL="9525" marR="9525" marT="9525" marB="0" anchor="ctr"/>
                </a:tc>
              </a:tr>
              <a:tr h="347609">
                <a:tc>
                  <a:txBody>
                    <a:bodyPr/>
                    <a:lstStyle/>
                    <a:p>
                      <a:pPr algn="l" fontAlgn="ctr"/>
                      <a:r>
                        <a:rPr lang="fr-FR" sz="1400" b="0" i="0" u="none" strike="noStrike" dirty="0">
                          <a:solidFill>
                            <a:srgbClr val="000000"/>
                          </a:solidFill>
                          <a:effectLst/>
                          <a:latin typeface="Calibri" panose="020F0502020204030204" pitchFamily="34" charset="0"/>
                        </a:rPr>
                        <a:t>BELLZONE HOLLDINGS SA</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1,608,561,408</a:t>
                      </a:r>
                    </a:p>
                  </a:txBody>
                  <a:tcPr marL="9525" marR="9525" marT="9525" marB="0" anchor="ctr"/>
                </a:tc>
                <a:tc>
                  <a:txBody>
                    <a:bodyPr/>
                    <a:lstStyle/>
                    <a:p>
                      <a:pPr algn="ctr" fontAlgn="ctr"/>
                      <a:r>
                        <a:rPr lang="fr-FR" sz="1400" b="1" i="0" u="none" strike="noStrike" dirty="0">
                          <a:solidFill>
                            <a:srgbClr val="000000"/>
                          </a:solidFill>
                          <a:effectLst/>
                          <a:latin typeface="Calibri" panose="020F0502020204030204" pitchFamily="34" charset="0"/>
                        </a:rPr>
                        <a:t>Faranah</a:t>
                      </a:r>
                    </a:p>
                  </a:txBody>
                  <a:tcPr marL="9525" marR="9525" marT="9525" marB="0" anchor="ctr"/>
                </a:tc>
              </a:tr>
              <a:tr h="473342">
                <a:tc>
                  <a:txBody>
                    <a:bodyPr/>
                    <a:lstStyle/>
                    <a:p>
                      <a:pPr algn="l" fontAlgn="ctr"/>
                      <a:r>
                        <a:rPr lang="en-US" sz="1400" b="0" i="0" u="none" strike="noStrike">
                          <a:solidFill>
                            <a:srgbClr val="000000"/>
                          </a:solidFill>
                          <a:effectLst/>
                          <a:latin typeface="Calibri" panose="020F0502020204030204" pitchFamily="34" charset="0"/>
                        </a:rPr>
                        <a:t>ALLIANCE MINING COMMODITIES GUINEE SA (AMC)</a:t>
                      </a:r>
                    </a:p>
                  </a:txBody>
                  <a:tcPr marL="9525" marR="9525" marT="9525" marB="0" anchor="ctr"/>
                </a:tc>
                <a:tc>
                  <a:txBody>
                    <a:bodyPr/>
                    <a:lstStyle/>
                    <a:p>
                      <a:pPr algn="l" fontAlgn="ctr"/>
                      <a:r>
                        <a:rPr lang="fr-FR" sz="1400" b="0" i="0" u="none" strike="noStrike" dirty="0">
                          <a:solidFill>
                            <a:srgbClr val="000000"/>
                          </a:solidFill>
                          <a:effectLst/>
                          <a:latin typeface="Calibri" panose="020F0502020204030204" pitchFamily="34" charset="0"/>
                        </a:rPr>
                        <a:t>795,080,166</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Gaoual</a:t>
                      </a:r>
                    </a:p>
                  </a:txBody>
                  <a:tcPr marL="9525" marR="9525" marT="9525" marB="0" anchor="ctr"/>
                </a:tc>
              </a:tr>
              <a:tr h="326975">
                <a:tc>
                  <a:txBody>
                    <a:bodyPr/>
                    <a:lstStyle/>
                    <a:p>
                      <a:pPr algn="l" fontAlgn="ctr"/>
                      <a:r>
                        <a:rPr lang="fr-FR" sz="1400" b="0" i="0" u="none" strike="noStrike">
                          <a:solidFill>
                            <a:srgbClr val="000000"/>
                          </a:solidFill>
                          <a:effectLst/>
                          <a:latin typeface="Calibri" panose="020F0502020204030204" pitchFamily="34" charset="0"/>
                        </a:rPr>
                        <a:t>BELAIR MINING SA</a:t>
                      </a:r>
                    </a:p>
                  </a:txBody>
                  <a:tcPr marL="9525" marR="9525" marT="9525" marB="0" anchor="ctr"/>
                </a:tc>
                <a:tc>
                  <a:txBody>
                    <a:bodyPr/>
                    <a:lstStyle/>
                    <a:p>
                      <a:pPr algn="l" fontAlgn="ctr"/>
                      <a:r>
                        <a:rPr lang="fr-FR" sz="1400" b="0" i="0" u="none" strike="noStrike" dirty="0">
                          <a:solidFill>
                            <a:srgbClr val="000000"/>
                          </a:solidFill>
                          <a:effectLst/>
                          <a:latin typeface="Calibri" panose="020F0502020204030204" pitchFamily="34" charset="0"/>
                        </a:rPr>
                        <a:t>663,483,624</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Boffa    Kindia</a:t>
                      </a:r>
                    </a:p>
                  </a:txBody>
                  <a:tcPr marL="9525" marR="9525" marT="9525" marB="0" anchor="ctr"/>
                </a:tc>
              </a:tr>
              <a:tr h="402376">
                <a:tc>
                  <a:txBody>
                    <a:bodyPr/>
                    <a:lstStyle/>
                    <a:p>
                      <a:pPr algn="l" fontAlgn="ctr"/>
                      <a:r>
                        <a:rPr lang="fr-FR" sz="1400" b="0" i="0" u="none" strike="noStrike">
                          <a:solidFill>
                            <a:srgbClr val="000000"/>
                          </a:solidFill>
                          <a:effectLst/>
                          <a:latin typeface="Calibri" panose="020F0502020204030204" pitchFamily="34" charset="0"/>
                        </a:rPr>
                        <a:t>SOCIETE RUSAL FRIGUIA</a:t>
                      </a:r>
                    </a:p>
                  </a:txBody>
                  <a:tcPr marL="9525" marR="9525" marT="9525" marB="0" anchor="ctr"/>
                </a:tc>
                <a:tc>
                  <a:txBody>
                    <a:bodyPr/>
                    <a:lstStyle/>
                    <a:p>
                      <a:pPr algn="l" fontAlgn="ctr"/>
                      <a:r>
                        <a:rPr lang="fr-FR" sz="1400" b="0" i="0" u="none" strike="noStrike" dirty="0">
                          <a:solidFill>
                            <a:srgbClr val="000000"/>
                          </a:solidFill>
                          <a:effectLst/>
                          <a:latin typeface="Calibri" panose="020F0502020204030204" pitchFamily="34" charset="0"/>
                        </a:rPr>
                        <a:t>431,655,434</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Fria</a:t>
                      </a:r>
                    </a:p>
                  </a:txBody>
                  <a:tcPr marL="9525" marR="9525" marT="9525" marB="0" anchor="ctr"/>
                </a:tc>
              </a:tr>
              <a:tr h="363545">
                <a:tc>
                  <a:txBody>
                    <a:bodyPr/>
                    <a:lstStyle/>
                    <a:p>
                      <a:pPr algn="l" fontAlgn="ctr"/>
                      <a:r>
                        <a:rPr lang="fr-FR" sz="1400" b="0" i="0" u="none" strike="noStrike">
                          <a:solidFill>
                            <a:srgbClr val="000000"/>
                          </a:solidFill>
                          <a:effectLst/>
                          <a:latin typeface="Calibri" panose="020F0502020204030204" pitchFamily="34" charset="0"/>
                        </a:rPr>
                        <a:t>CPI INTERNATIONAL MINERALS GUINEA</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395,672,949</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Boffa             </a:t>
                      </a:r>
                      <a:r>
                        <a:rPr lang="fr-FR" sz="1400" b="0" i="0" u="none" strike="noStrike" dirty="0" err="1">
                          <a:solidFill>
                            <a:srgbClr val="000000"/>
                          </a:solidFill>
                          <a:effectLst/>
                          <a:latin typeface="Calibri" panose="020F0502020204030204" pitchFamily="34" charset="0"/>
                        </a:rPr>
                        <a:t>Télimélé</a:t>
                      </a:r>
                      <a:endParaRPr lang="fr-FR" sz="1400" b="0" i="0" u="none" strike="noStrike" dirty="0">
                        <a:solidFill>
                          <a:srgbClr val="000000"/>
                        </a:solidFill>
                        <a:effectLst/>
                        <a:latin typeface="Calibri" panose="020F0502020204030204" pitchFamily="34" charset="0"/>
                      </a:endParaRPr>
                    </a:p>
                  </a:txBody>
                  <a:tcPr marL="9525" marR="9525" marT="9525" marB="0" anchor="ctr"/>
                </a:tc>
              </a:tr>
              <a:tr h="336478">
                <a:tc>
                  <a:txBody>
                    <a:bodyPr/>
                    <a:lstStyle/>
                    <a:p>
                      <a:pPr algn="l" fontAlgn="ctr"/>
                      <a:r>
                        <a:rPr lang="fr-FR" sz="1400" b="0" i="0" u="none" strike="noStrike" dirty="0">
                          <a:solidFill>
                            <a:srgbClr val="000000"/>
                          </a:solidFill>
                          <a:effectLst/>
                          <a:latin typeface="Calibri" panose="020F0502020204030204" pitchFamily="34" charset="0"/>
                        </a:rPr>
                        <a:t>SIMFER SA</a:t>
                      </a:r>
                    </a:p>
                  </a:txBody>
                  <a:tcPr marL="9525" marR="9525" marT="9525" marB="0" anchor="ctr"/>
                </a:tc>
                <a:tc>
                  <a:txBody>
                    <a:bodyPr/>
                    <a:lstStyle/>
                    <a:p>
                      <a:pPr algn="l" fontAlgn="ctr"/>
                      <a:r>
                        <a:rPr lang="fr-FR" sz="1400" b="0" i="0" u="none" strike="noStrike" dirty="0">
                          <a:solidFill>
                            <a:srgbClr val="000000"/>
                          </a:solidFill>
                          <a:effectLst/>
                          <a:latin typeface="Calibri" panose="020F0502020204030204" pitchFamily="34" charset="0"/>
                        </a:rPr>
                        <a:t>392,929,000</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Macenta   </a:t>
                      </a:r>
                      <a:r>
                        <a:rPr lang="fr-FR" sz="1400" b="0" i="0" u="none" strike="noStrike" dirty="0" err="1">
                          <a:solidFill>
                            <a:srgbClr val="000000"/>
                          </a:solidFill>
                          <a:effectLst/>
                          <a:latin typeface="Calibri" panose="020F0502020204030204" pitchFamily="34" charset="0"/>
                        </a:rPr>
                        <a:t>Kerouane</a:t>
                      </a:r>
                      <a:r>
                        <a:rPr lang="fr-FR" sz="1400" b="0" i="0" u="none" strike="noStrike" dirty="0">
                          <a:solidFill>
                            <a:srgbClr val="000000"/>
                          </a:solidFill>
                          <a:effectLst/>
                          <a:latin typeface="Calibri" panose="020F0502020204030204" pitchFamily="34" charset="0"/>
                        </a:rPr>
                        <a:t>     </a:t>
                      </a:r>
                      <a:r>
                        <a:rPr lang="fr-FR" sz="1400" b="0" i="0" u="none" strike="noStrike" dirty="0" err="1">
                          <a:solidFill>
                            <a:srgbClr val="000000"/>
                          </a:solidFill>
                          <a:effectLst/>
                          <a:latin typeface="Calibri" panose="020F0502020204030204" pitchFamily="34" charset="0"/>
                        </a:rPr>
                        <a:t>Beyla</a:t>
                      </a:r>
                      <a:endParaRPr lang="fr-FR" sz="1400" b="0" i="0" u="none" strike="noStrike" dirty="0">
                        <a:solidFill>
                          <a:srgbClr val="000000"/>
                        </a:solidFill>
                        <a:effectLst/>
                        <a:latin typeface="Calibri" panose="020F0502020204030204" pitchFamily="34" charset="0"/>
                      </a:endParaRPr>
                    </a:p>
                  </a:txBody>
                  <a:tcPr marL="9525" marR="9525" marT="9525" marB="0" anchor="ctr"/>
                </a:tc>
              </a:tr>
              <a:tr h="327320">
                <a:tc>
                  <a:txBody>
                    <a:bodyPr/>
                    <a:lstStyle/>
                    <a:p>
                      <a:pPr algn="l" fontAlgn="ctr"/>
                      <a:r>
                        <a:rPr lang="fr-FR" sz="1400" b="0" i="0" u="none" strike="noStrike">
                          <a:solidFill>
                            <a:srgbClr val="000000"/>
                          </a:solidFill>
                          <a:effectLst/>
                          <a:latin typeface="Calibri" panose="020F0502020204030204" pitchFamily="34" charset="0"/>
                        </a:rPr>
                        <a:t>SMFG</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238,336,043</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Lola</a:t>
                      </a:r>
                    </a:p>
                  </a:txBody>
                  <a:tcPr marL="9525" marR="9525" marT="9525" marB="0" anchor="ctr"/>
                </a:tc>
              </a:tr>
              <a:tr h="402376">
                <a:tc>
                  <a:txBody>
                    <a:bodyPr/>
                    <a:lstStyle/>
                    <a:p>
                      <a:pPr algn="l" fontAlgn="ctr"/>
                      <a:r>
                        <a:rPr lang="fr-FR" sz="1400" b="0" i="0" u="none" strike="noStrike">
                          <a:solidFill>
                            <a:srgbClr val="000000"/>
                          </a:solidFill>
                          <a:effectLst/>
                          <a:latin typeface="Calibri" panose="020F0502020204030204" pitchFamily="34" charset="0"/>
                        </a:rPr>
                        <a:t>SOCIETE MINIERE DE BOKE SA</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186,000,000</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Boké</a:t>
                      </a:r>
                    </a:p>
                  </a:txBody>
                  <a:tcPr marL="9525" marR="9525" marT="9525" marB="0" anchor="ctr"/>
                </a:tc>
              </a:tr>
              <a:tr h="345979">
                <a:tc>
                  <a:txBody>
                    <a:bodyPr/>
                    <a:lstStyle/>
                    <a:p>
                      <a:pPr algn="l" fontAlgn="ctr"/>
                      <a:r>
                        <a:rPr lang="fr-FR" sz="1400" b="0" i="0" u="none" strike="noStrike">
                          <a:solidFill>
                            <a:srgbClr val="000000"/>
                          </a:solidFill>
                          <a:effectLst/>
                          <a:latin typeface="Calibri" panose="020F0502020204030204" pitchFamily="34" charset="0"/>
                        </a:rPr>
                        <a:t>CBK</a:t>
                      </a:r>
                    </a:p>
                  </a:txBody>
                  <a:tcPr marL="9525" marR="9525" marT="9525" marB="0" anchor="ctr"/>
                </a:tc>
                <a:tc>
                  <a:txBody>
                    <a:bodyPr/>
                    <a:lstStyle/>
                    <a:p>
                      <a:pPr algn="l" fontAlgn="ctr"/>
                      <a:r>
                        <a:rPr lang="fr-FR" sz="1400" b="0" i="0" u="none" strike="noStrike">
                          <a:solidFill>
                            <a:srgbClr val="000000"/>
                          </a:solidFill>
                          <a:effectLst/>
                          <a:latin typeface="Calibri" panose="020F0502020204030204" pitchFamily="34" charset="0"/>
                        </a:rPr>
                        <a:t>123,903,289</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Kindia</a:t>
                      </a:r>
                    </a:p>
                  </a:txBody>
                  <a:tcPr marL="9525" marR="9525" marT="9525" marB="0" anchor="ctr"/>
                </a:tc>
              </a:tr>
              <a:tr h="402376">
                <a:tc>
                  <a:txBody>
                    <a:bodyPr/>
                    <a:lstStyle/>
                    <a:p>
                      <a:pPr algn="l" fontAlgn="ctr"/>
                      <a:r>
                        <a:rPr lang="fr-FR" sz="1400" b="0" i="0" u="none" strike="noStrike">
                          <a:solidFill>
                            <a:srgbClr val="000000"/>
                          </a:solidFill>
                          <a:effectLst/>
                          <a:latin typeface="Calibri" panose="020F0502020204030204" pitchFamily="34" charset="0"/>
                        </a:rPr>
                        <a:t>ALUFER SA</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103,112,864</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Boffa    Kindia</a:t>
                      </a:r>
                    </a:p>
                  </a:txBody>
                  <a:tcPr marL="9525" marR="9525" marT="9525" marB="0" anchor="ctr"/>
                </a:tc>
              </a:tr>
              <a:tr h="346055">
                <a:tc>
                  <a:txBody>
                    <a:bodyPr/>
                    <a:lstStyle/>
                    <a:p>
                      <a:pPr algn="l" fontAlgn="ctr"/>
                      <a:r>
                        <a:rPr lang="fr-FR" sz="1400" b="0" i="0" u="none" strike="noStrike" dirty="0">
                          <a:solidFill>
                            <a:srgbClr val="000000"/>
                          </a:solidFill>
                          <a:effectLst/>
                          <a:latin typeface="Calibri" panose="020F0502020204030204" pitchFamily="34" charset="0"/>
                        </a:rPr>
                        <a:t>WEGA MINING</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83,547,751</a:t>
                      </a:r>
                    </a:p>
                  </a:txBody>
                  <a:tcPr marL="9525" marR="9525" marT="9525" marB="0" anchor="ctr"/>
                </a:tc>
                <a:tc>
                  <a:txBody>
                    <a:bodyPr/>
                    <a:lstStyle/>
                    <a:p>
                      <a:pPr algn="ctr" fontAlgn="ctr"/>
                      <a:r>
                        <a:rPr lang="fr-FR" sz="1400" b="0" i="0" u="none" strike="noStrike" dirty="0" err="1">
                          <a:solidFill>
                            <a:srgbClr val="000000"/>
                          </a:solidFill>
                          <a:effectLst/>
                          <a:latin typeface="Calibri" panose="020F0502020204030204" pitchFamily="34" charset="0"/>
                        </a:rPr>
                        <a:t>Mandiana</a:t>
                      </a:r>
                      <a:endParaRPr lang="fr-FR" sz="1400" b="0" i="0" u="none" strike="noStrike" dirty="0">
                        <a:solidFill>
                          <a:srgbClr val="000000"/>
                        </a:solidFill>
                        <a:effectLst/>
                        <a:latin typeface="Calibri" panose="020F0502020204030204" pitchFamily="34" charset="0"/>
                      </a:endParaRPr>
                    </a:p>
                  </a:txBody>
                  <a:tcPr marL="9525" marR="9525" marT="9525" marB="0" anchor="ctr"/>
                </a:tc>
              </a:tr>
              <a:tr h="324965">
                <a:tc>
                  <a:txBody>
                    <a:bodyPr/>
                    <a:lstStyle/>
                    <a:p>
                      <a:pPr algn="l" fontAlgn="ctr"/>
                      <a:r>
                        <a:rPr lang="fr-FR" sz="1400" b="0" i="0" u="none" strike="noStrike">
                          <a:solidFill>
                            <a:srgbClr val="000000"/>
                          </a:solidFill>
                          <a:effectLst/>
                          <a:latin typeface="Calibri" panose="020F0502020204030204" pitchFamily="34" charset="0"/>
                        </a:rPr>
                        <a:t>GUITER MINING</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13,541,500</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Kérouané</a:t>
                      </a:r>
                    </a:p>
                  </a:txBody>
                  <a:tcPr marL="9525" marR="9525" marT="9525" marB="0" anchor="ctr"/>
                </a:tc>
              </a:tr>
              <a:tr h="261960">
                <a:tc>
                  <a:txBody>
                    <a:bodyPr/>
                    <a:lstStyle/>
                    <a:p>
                      <a:pPr algn="l" fontAlgn="ctr"/>
                      <a:r>
                        <a:rPr lang="fr-FR" sz="1400" b="0" i="0" u="none" strike="noStrike" dirty="0">
                          <a:solidFill>
                            <a:srgbClr val="000000"/>
                          </a:solidFill>
                          <a:effectLst/>
                          <a:latin typeface="Calibri" panose="020F0502020204030204" pitchFamily="34" charset="0"/>
                        </a:rPr>
                        <a:t>WEST AFRICA</a:t>
                      </a:r>
                    </a:p>
                  </a:txBody>
                  <a:tcPr marL="9525" marR="9525" marT="9525" marB="0" anchor="ctr"/>
                </a:tc>
                <a:tc>
                  <a:txBody>
                    <a:bodyPr/>
                    <a:lstStyle/>
                    <a:p>
                      <a:pPr algn="l" fontAlgn="ctr"/>
                      <a:r>
                        <a:rPr lang="fr-FR" sz="1400" b="0" i="0" u="none" strike="noStrike" dirty="0">
                          <a:solidFill>
                            <a:srgbClr val="000000"/>
                          </a:solidFill>
                          <a:effectLst/>
                          <a:latin typeface="Arial" panose="020B0604020202020204" pitchFamily="34" charset="0"/>
                        </a:rPr>
                        <a:t>13,327,300</a:t>
                      </a:r>
                    </a:p>
                  </a:txBody>
                  <a:tcPr marL="9525" marR="9525" marT="9525" marB="0" anchor="ctr"/>
                </a:tc>
                <a:tc>
                  <a:txBody>
                    <a:bodyPr/>
                    <a:lstStyle/>
                    <a:p>
                      <a:pPr algn="ctr" fontAlgn="ctr"/>
                      <a:r>
                        <a:rPr lang="fr-FR" sz="1400" b="0" i="0" u="none" strike="noStrike" dirty="0">
                          <a:solidFill>
                            <a:srgbClr val="000000"/>
                          </a:solidFill>
                          <a:effectLst/>
                          <a:latin typeface="Calibri" panose="020F0502020204030204" pitchFamily="34" charset="0"/>
                        </a:rPr>
                        <a:t>Lola</a:t>
                      </a:r>
                    </a:p>
                  </a:txBody>
                  <a:tcPr marL="9525" marR="9525" marT="9525" marB="0" anchor="ctr"/>
                </a:tc>
              </a:tr>
              <a:tr h="402376">
                <a:tc>
                  <a:txBody>
                    <a:bodyPr/>
                    <a:lstStyle/>
                    <a:p>
                      <a:pPr algn="l" fontAlgn="ctr"/>
                      <a:r>
                        <a:rPr lang="en-US" sz="2000" b="1" i="0" u="none" strike="noStrike" dirty="0" smtClean="0">
                          <a:solidFill>
                            <a:srgbClr val="000000"/>
                          </a:solidFill>
                          <a:effectLst/>
                          <a:latin typeface="Calibri" panose="020F0502020204030204" pitchFamily="34" charset="0"/>
                        </a:rPr>
                        <a:t>TOTAL</a:t>
                      </a:r>
                      <a:endParaRPr lang="fr-FR"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600" b="1" i="0" u="none" strike="noStrike" dirty="0">
                          <a:solidFill>
                            <a:srgbClr val="000000"/>
                          </a:solidFill>
                          <a:effectLst/>
                          <a:latin typeface="Calibri" panose="020F0502020204030204" pitchFamily="34" charset="0"/>
                        </a:rPr>
                        <a:t>5,049,151,328</a:t>
                      </a:r>
                    </a:p>
                  </a:txBody>
                  <a:tcPr marL="9525" marR="9525" marT="9525" marB="0" anchor="ctr"/>
                </a:tc>
                <a:tc>
                  <a:txBody>
                    <a:bodyPr/>
                    <a:lstStyle/>
                    <a:p>
                      <a:pPr algn="ctr" fontAlgn="ctr"/>
                      <a:endParaRPr lang="fr-FR" sz="11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1481739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err="1" smtClean="0"/>
              <a:t>Historique</a:t>
            </a:r>
            <a:r>
              <a:rPr lang="en-US" b="1" dirty="0" smtClean="0"/>
              <a:t> de </a:t>
            </a:r>
            <a:r>
              <a:rPr lang="en-US" b="1" dirty="0" err="1" smtClean="0"/>
              <a:t>l’ITIE</a:t>
            </a:r>
            <a:r>
              <a:rPr lang="en-US" b="1" dirty="0" smtClean="0"/>
              <a:t>-GUINEE</a:t>
            </a:r>
            <a:endParaRPr lang="fr-FR" b="1" dirty="0"/>
          </a:p>
        </p:txBody>
      </p:sp>
      <p:sp>
        <p:nvSpPr>
          <p:cNvPr id="7" name="Espace réservé du contenu 6"/>
          <p:cNvSpPr>
            <a:spLocks noGrp="1"/>
          </p:cNvSpPr>
          <p:nvPr>
            <p:ph idx="1"/>
          </p:nvPr>
        </p:nvSpPr>
        <p:spPr/>
        <p:txBody>
          <a:bodyPr/>
          <a:lstStyle/>
          <a:p>
            <a:pPr marL="342900" lvl="1" indent="-342900"/>
            <a:r>
              <a:rPr lang="fr-FR" sz="2800" dirty="0"/>
              <a:t>Elle a été suspendue volontairement à partir du 19 décembre 2009 compte tenu de la situation sécuritaire qui prévalait dans le pays suite au coup d’état militaire de 2008. Cette suspension a été levée lors de la 5</a:t>
            </a:r>
            <a:r>
              <a:rPr lang="fr-FR" sz="2800" baseline="30000" dirty="0"/>
              <a:t>e</a:t>
            </a:r>
            <a:r>
              <a:rPr lang="fr-FR" sz="2800" dirty="0"/>
              <a:t> conférence de l’ITIE en mars 2011 à Paris.</a:t>
            </a:r>
          </a:p>
          <a:p>
            <a:endParaRPr lang="fr-FR" dirty="0"/>
          </a:p>
        </p:txBody>
      </p:sp>
    </p:spTree>
    <p:extLst>
      <p:ext uri="{BB962C8B-B14F-4D97-AF65-F5344CB8AC3E}">
        <p14:creationId xmlns:p14="http://schemas.microsoft.com/office/powerpoint/2010/main" val="3777391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36121"/>
          </a:xfrm>
        </p:spPr>
        <p:txBody>
          <a:bodyPr>
            <a:normAutofit/>
          </a:bodyPr>
          <a:lstStyle/>
          <a:p>
            <a:r>
              <a:rPr lang="en-US" sz="3200" dirty="0" smtClean="0"/>
              <a:t>VERSEMENTS LOCAUX (suite)</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13088"/>
              </p:ext>
            </p:extLst>
          </p:nvPr>
        </p:nvGraphicFramePr>
        <p:xfrm>
          <a:off x="672861" y="1639015"/>
          <a:ext cx="8601314" cy="5060005"/>
        </p:xfrm>
        <a:graphic>
          <a:graphicData uri="http://schemas.openxmlformats.org/drawingml/2006/table">
            <a:tbl>
              <a:tblPr firstRow="1" bandRow="1">
                <a:tableStyleId>{5C22544A-7EE6-4342-B048-85BDC9FD1C3A}</a:tableStyleId>
              </a:tblPr>
              <a:tblGrid>
                <a:gridCol w="2870440"/>
                <a:gridCol w="2865437"/>
                <a:gridCol w="2865437"/>
              </a:tblGrid>
              <a:tr h="547765">
                <a:tc>
                  <a:txBody>
                    <a:bodyPr/>
                    <a:lstStyle/>
                    <a:p>
                      <a:pPr algn="ctr" fontAlgn="ctr"/>
                      <a:r>
                        <a:rPr lang="fr-FR" sz="1600" b="1" i="0" u="none" strike="noStrike" dirty="0">
                          <a:solidFill>
                            <a:srgbClr val="000000"/>
                          </a:solidFill>
                          <a:effectLst/>
                          <a:latin typeface="Calibri" panose="020F0502020204030204" pitchFamily="34" charset="0"/>
                        </a:rPr>
                        <a:t>Entreprises</a:t>
                      </a:r>
                    </a:p>
                  </a:txBody>
                  <a:tcPr marL="9525" marR="9525" marT="9525" marB="0" anchor="ctr"/>
                </a:tc>
                <a:tc>
                  <a:txBody>
                    <a:bodyPr/>
                    <a:lstStyle/>
                    <a:p>
                      <a:pPr algn="ctr" fontAlgn="ctr"/>
                      <a:r>
                        <a:rPr lang="fr-FR" sz="1600" b="1" i="0" u="none" strike="noStrike">
                          <a:solidFill>
                            <a:srgbClr val="000000"/>
                          </a:solidFill>
                          <a:effectLst/>
                          <a:latin typeface="Calibri" panose="020F0502020204030204" pitchFamily="34" charset="0"/>
                        </a:rPr>
                        <a:t>Versements locaux conventionnels KGNF</a:t>
                      </a:r>
                    </a:p>
                  </a:txBody>
                  <a:tcPr marL="9525" marR="9525" marT="9525" marB="0" anchor="ctr"/>
                </a:tc>
                <a:tc>
                  <a:txBody>
                    <a:bodyPr/>
                    <a:lstStyle/>
                    <a:p>
                      <a:pPr algn="ctr" fontAlgn="ctr"/>
                      <a:r>
                        <a:rPr lang="fr-FR" sz="1600" b="1" i="0" u="none" strike="noStrike">
                          <a:solidFill>
                            <a:srgbClr val="000000"/>
                          </a:solidFill>
                          <a:effectLst/>
                          <a:latin typeface="Calibri" panose="020F0502020204030204" pitchFamily="34" charset="0"/>
                        </a:rPr>
                        <a:t>Préfecture</a:t>
                      </a:r>
                    </a:p>
                  </a:txBody>
                  <a:tcPr marL="9525" marR="9525" marT="9525" marB="0" anchor="ctr"/>
                </a:tc>
              </a:tr>
              <a:tr h="547765">
                <a:tc>
                  <a:txBody>
                    <a:bodyPr/>
                    <a:lstStyle/>
                    <a:p>
                      <a:pPr algn="l" fontAlgn="ctr"/>
                      <a:r>
                        <a:rPr lang="it-IT" sz="1600" b="0" i="0" u="none" strike="noStrike">
                          <a:solidFill>
                            <a:srgbClr val="000000"/>
                          </a:solidFill>
                          <a:effectLst/>
                          <a:latin typeface="Calibri" panose="020F0502020204030204" pitchFamily="34" charset="0"/>
                        </a:rPr>
                        <a:t>Guinea Aluminia Corporation (GAC) SA</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10,303,789</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Boké</a:t>
                      </a:r>
                    </a:p>
                  </a:txBody>
                  <a:tcPr marL="9525" marR="9525" marT="9525" marB="0" anchor="ctr"/>
                </a:tc>
              </a:tr>
              <a:tr h="547765">
                <a:tc>
                  <a:txBody>
                    <a:bodyPr/>
                    <a:lstStyle/>
                    <a:p>
                      <a:pPr algn="l" fontAlgn="ctr"/>
                      <a:r>
                        <a:rPr lang="fr-FR" sz="1600" b="0" i="0" u="none" strike="noStrike">
                          <a:solidFill>
                            <a:srgbClr val="000000"/>
                          </a:solidFill>
                          <a:effectLst/>
                          <a:latin typeface="Calibri" panose="020F0502020204030204" pitchFamily="34" charset="0"/>
                        </a:rPr>
                        <a:t>Compagnie des Bauxites de Guinée(CBG)</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731,683</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Boké   Télimélé</a:t>
                      </a:r>
                    </a:p>
                  </a:txBody>
                  <a:tcPr marL="9525" marR="9525" marT="9525" marB="0" anchor="ctr"/>
                </a:tc>
              </a:tr>
              <a:tr h="547765">
                <a:tc>
                  <a:txBody>
                    <a:bodyPr/>
                    <a:lstStyle/>
                    <a:p>
                      <a:pPr algn="l" fontAlgn="ctr"/>
                      <a:r>
                        <a:rPr lang="fr-FR" sz="1600" b="0" i="0" u="none" strike="noStrike">
                          <a:solidFill>
                            <a:srgbClr val="000000"/>
                          </a:solidFill>
                          <a:effectLst/>
                          <a:latin typeface="Calibri" panose="020F0502020204030204" pitchFamily="34" charset="0"/>
                        </a:rPr>
                        <a:t>Mines Equipements et Services SARL </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10,500</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Boké   Télimélé</a:t>
                      </a:r>
                    </a:p>
                  </a:txBody>
                  <a:tcPr marL="9525" marR="9525" marT="9525" marB="0" anchor="ctr"/>
                </a:tc>
              </a:tr>
              <a:tr h="547765">
                <a:tc>
                  <a:txBody>
                    <a:bodyPr/>
                    <a:lstStyle/>
                    <a:p>
                      <a:pPr algn="l" fontAlgn="ctr"/>
                      <a:r>
                        <a:rPr lang="fr-FR" sz="1600" b="0" i="0" u="none" strike="noStrike">
                          <a:solidFill>
                            <a:srgbClr val="000000"/>
                          </a:solidFill>
                          <a:effectLst/>
                          <a:latin typeface="Calibri" panose="020F0502020204030204" pitchFamily="34" charset="0"/>
                        </a:rPr>
                        <a:t>Compagnie des Bauxites de Kindia (CBK)</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2,366,477</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Kindia</a:t>
                      </a:r>
                    </a:p>
                  </a:txBody>
                  <a:tcPr marL="9525" marR="9525" marT="9525" marB="0" anchor="ctr"/>
                </a:tc>
              </a:tr>
              <a:tr h="408550">
                <a:tc>
                  <a:txBody>
                    <a:bodyPr/>
                    <a:lstStyle/>
                    <a:p>
                      <a:pPr algn="l" fontAlgn="ctr"/>
                      <a:r>
                        <a:rPr lang="fr-FR" sz="1600" b="0" i="0" u="none" strike="noStrike">
                          <a:solidFill>
                            <a:srgbClr val="000000"/>
                          </a:solidFill>
                          <a:effectLst/>
                          <a:latin typeface="Calibri" panose="020F0502020204030204" pitchFamily="34" charset="0"/>
                        </a:rPr>
                        <a:t>SIMFER(RIO TINTO)</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1,633,250</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Beyla    Macenta   Kérouané</a:t>
                      </a:r>
                    </a:p>
                  </a:txBody>
                  <a:tcPr marL="9525" marR="9525" marT="9525" marB="0" anchor="ctr"/>
                </a:tc>
              </a:tr>
              <a:tr h="547765">
                <a:tc>
                  <a:txBody>
                    <a:bodyPr/>
                    <a:lstStyle/>
                    <a:p>
                      <a:pPr algn="l" fontAlgn="ctr"/>
                      <a:r>
                        <a:rPr lang="fr-FR" sz="1600" b="0" i="0" u="none" strike="noStrike">
                          <a:solidFill>
                            <a:srgbClr val="000000"/>
                          </a:solidFill>
                          <a:effectLst/>
                          <a:latin typeface="Calibri" panose="020F0502020204030204" pitchFamily="34" charset="0"/>
                        </a:rPr>
                        <a:t>Société Anglogold Ashanti de Guinée (SAG)</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6,483,815</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Siguiri</a:t>
                      </a:r>
                    </a:p>
                  </a:txBody>
                  <a:tcPr marL="9525" marR="9525" marT="9525" marB="0" anchor="ctr"/>
                </a:tc>
              </a:tr>
              <a:tr h="547765">
                <a:tc>
                  <a:txBody>
                    <a:bodyPr/>
                    <a:lstStyle/>
                    <a:p>
                      <a:pPr algn="l" fontAlgn="ctr"/>
                      <a:r>
                        <a:rPr lang="fr-FR" sz="1600" b="0" i="0" u="none" strike="noStrike">
                          <a:solidFill>
                            <a:srgbClr val="000000"/>
                          </a:solidFill>
                          <a:effectLst/>
                          <a:latin typeface="Calibri" panose="020F0502020204030204" pitchFamily="34" charset="0"/>
                        </a:rPr>
                        <a:t>Sociéte Minière de Dinguiraye (SMD)</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9,611,403</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Siguiri    Dinguiraye</a:t>
                      </a:r>
                    </a:p>
                  </a:txBody>
                  <a:tcPr marL="9525" marR="9525" marT="9525" marB="0" anchor="ctr"/>
                </a:tc>
              </a:tr>
              <a:tr h="408550">
                <a:tc>
                  <a:txBody>
                    <a:bodyPr/>
                    <a:lstStyle/>
                    <a:p>
                      <a:pPr algn="l" fontAlgn="ctr"/>
                      <a:r>
                        <a:rPr lang="fr-FR" sz="1600" b="0" i="0" u="none" strike="noStrike">
                          <a:solidFill>
                            <a:srgbClr val="000000"/>
                          </a:solidFill>
                          <a:effectLst/>
                          <a:latin typeface="Calibri" panose="020F0502020204030204" pitchFamily="34" charset="0"/>
                        </a:rPr>
                        <a:t>Société Guiter Mining SA</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253,661</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Kérouané</a:t>
                      </a:r>
                    </a:p>
                  </a:txBody>
                  <a:tcPr marL="9525" marR="9525" marT="9525" marB="0" anchor="ctr"/>
                </a:tc>
              </a:tr>
              <a:tr h="408550">
                <a:tc>
                  <a:txBody>
                    <a:bodyPr/>
                    <a:lstStyle/>
                    <a:p>
                      <a:pPr algn="l" fontAlgn="b"/>
                      <a:r>
                        <a:rPr lang="en-US" sz="1600" b="1" i="0" u="none" strike="noStrike" dirty="0" smtClean="0">
                          <a:solidFill>
                            <a:srgbClr val="000000"/>
                          </a:solidFill>
                          <a:effectLst/>
                          <a:latin typeface="Calibri" panose="020F0502020204030204" pitchFamily="34" charset="0"/>
                        </a:rPr>
                        <a:t>TOTAL</a:t>
                      </a:r>
                      <a:endParaRPr lang="fr-FR"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fr-FR" sz="1600" b="1" i="0" u="none" strike="noStrike" dirty="0">
                          <a:solidFill>
                            <a:srgbClr val="000000"/>
                          </a:solidFill>
                          <a:effectLst/>
                          <a:latin typeface="Calibri" panose="020F0502020204030204" pitchFamily="34" charset="0"/>
                        </a:rPr>
                        <a:t>31,394,578</a:t>
                      </a:r>
                    </a:p>
                  </a:txBody>
                  <a:tcPr marL="9525" marR="9525" marT="9525" marB="0" anchor="b"/>
                </a:tc>
                <a:tc>
                  <a:txBody>
                    <a:bodyPr/>
                    <a:lstStyle/>
                    <a:p>
                      <a:pPr algn="l" fontAlgn="b"/>
                      <a:endParaRPr lang="fr-FR"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8348018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692989"/>
          </a:xfrm>
        </p:spPr>
        <p:txBody>
          <a:bodyPr/>
          <a:lstStyle/>
          <a:p>
            <a:r>
              <a:rPr lang="en-US" dirty="0"/>
              <a:t>VERSEMENTS LOCAUX (suite)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77459875"/>
              </p:ext>
            </p:extLst>
          </p:nvPr>
        </p:nvGraphicFramePr>
        <p:xfrm>
          <a:off x="677863" y="1570005"/>
          <a:ext cx="8596311" cy="3396443"/>
        </p:xfrm>
        <a:graphic>
          <a:graphicData uri="http://schemas.openxmlformats.org/drawingml/2006/table">
            <a:tbl>
              <a:tblPr firstRow="1" bandRow="1">
                <a:tableStyleId>{5C22544A-7EE6-4342-B048-85BDC9FD1C3A}</a:tableStyleId>
              </a:tblPr>
              <a:tblGrid>
                <a:gridCol w="2865437"/>
                <a:gridCol w="2865437"/>
                <a:gridCol w="2865437"/>
              </a:tblGrid>
              <a:tr h="455209">
                <a:tc>
                  <a:txBody>
                    <a:bodyPr/>
                    <a:lstStyle/>
                    <a:p>
                      <a:pPr algn="l" fontAlgn="ctr"/>
                      <a:r>
                        <a:rPr lang="fr-FR" sz="1600" b="1" i="0" u="none" strike="noStrike" dirty="0">
                          <a:solidFill>
                            <a:srgbClr val="000000"/>
                          </a:solidFill>
                          <a:effectLst/>
                          <a:latin typeface="Calibri" panose="020F0502020204030204" pitchFamily="34" charset="0"/>
                        </a:rPr>
                        <a:t>Entreprises</a:t>
                      </a:r>
                    </a:p>
                  </a:txBody>
                  <a:tcPr marL="9525" marR="9525" marT="9525" marB="0" anchor="ctr"/>
                </a:tc>
                <a:tc>
                  <a:txBody>
                    <a:bodyPr/>
                    <a:lstStyle/>
                    <a:p>
                      <a:pPr algn="ctr" fontAlgn="ctr"/>
                      <a:r>
                        <a:rPr lang="fr-FR" sz="1600" b="1" i="0" u="none" strike="noStrike">
                          <a:solidFill>
                            <a:srgbClr val="000000"/>
                          </a:solidFill>
                          <a:effectLst/>
                          <a:latin typeface="Calibri" panose="020F0502020204030204" pitchFamily="34" charset="0"/>
                        </a:rPr>
                        <a:t>Autres versements locaux volontaires KGNF</a:t>
                      </a:r>
                    </a:p>
                  </a:txBody>
                  <a:tcPr marL="9525" marR="9525" marT="9525" marB="0" anchor="ctr"/>
                </a:tc>
                <a:tc>
                  <a:txBody>
                    <a:bodyPr/>
                    <a:lstStyle/>
                    <a:p>
                      <a:pPr algn="ctr" fontAlgn="ctr"/>
                      <a:r>
                        <a:rPr lang="fr-FR" sz="1600" b="1" i="0" u="none" strike="noStrike">
                          <a:solidFill>
                            <a:srgbClr val="000000"/>
                          </a:solidFill>
                          <a:effectLst/>
                          <a:latin typeface="Calibri" panose="020F0502020204030204" pitchFamily="34" charset="0"/>
                        </a:rPr>
                        <a:t>Préfecture</a:t>
                      </a:r>
                    </a:p>
                  </a:txBody>
                  <a:tcPr marL="9525" marR="9525" marT="9525" marB="0" anchor="ctr"/>
                </a:tc>
              </a:tr>
              <a:tr h="455209">
                <a:tc>
                  <a:txBody>
                    <a:bodyPr/>
                    <a:lstStyle/>
                    <a:p>
                      <a:pPr algn="l" fontAlgn="ctr"/>
                      <a:r>
                        <a:rPr lang="fr-FR" sz="1600" b="0" i="0" u="none" strike="noStrike">
                          <a:solidFill>
                            <a:srgbClr val="000000"/>
                          </a:solidFill>
                          <a:effectLst/>
                          <a:latin typeface="Calibri" panose="020F0502020204030204" pitchFamily="34" charset="0"/>
                        </a:rPr>
                        <a:t>Compagnie des Bauxites de Guinée(CBG)</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5,941,796</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Boké   Télimélé</a:t>
                      </a:r>
                    </a:p>
                  </a:txBody>
                  <a:tcPr marL="9525" marR="9525" marT="9525" marB="0" anchor="ctr"/>
                </a:tc>
              </a:tr>
              <a:tr h="455209">
                <a:tc>
                  <a:txBody>
                    <a:bodyPr/>
                    <a:lstStyle/>
                    <a:p>
                      <a:pPr algn="l" fontAlgn="ctr"/>
                      <a:r>
                        <a:rPr lang="fr-FR" sz="1600" b="0" i="0" u="none" strike="noStrike">
                          <a:solidFill>
                            <a:srgbClr val="000000"/>
                          </a:solidFill>
                          <a:effectLst/>
                          <a:latin typeface="Calibri" panose="020F0502020204030204" pitchFamily="34" charset="0"/>
                        </a:rPr>
                        <a:t>Mines Equipements et Services SARL </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7,440</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Boké   Télimélé</a:t>
                      </a:r>
                    </a:p>
                  </a:txBody>
                  <a:tcPr marL="9525" marR="9525" marT="9525" marB="0" anchor="ctr"/>
                </a:tc>
              </a:tr>
              <a:tr h="455209">
                <a:tc>
                  <a:txBody>
                    <a:bodyPr/>
                    <a:lstStyle/>
                    <a:p>
                      <a:pPr algn="l" fontAlgn="ctr"/>
                      <a:r>
                        <a:rPr lang="fr-FR" sz="1600" b="0" i="0" u="none" strike="noStrike">
                          <a:solidFill>
                            <a:srgbClr val="000000"/>
                          </a:solidFill>
                          <a:effectLst/>
                          <a:latin typeface="Calibri" panose="020F0502020204030204" pitchFamily="34" charset="0"/>
                        </a:rPr>
                        <a:t>Compagnie des Bauxites de Kindia (CBK)</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1,138,390</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Kindia</a:t>
                      </a:r>
                    </a:p>
                  </a:txBody>
                  <a:tcPr marL="9525" marR="9525" marT="9525" marB="0" anchor="ctr"/>
                </a:tc>
              </a:tr>
              <a:tr h="455209">
                <a:tc>
                  <a:txBody>
                    <a:bodyPr/>
                    <a:lstStyle/>
                    <a:p>
                      <a:pPr algn="l" fontAlgn="ctr"/>
                      <a:r>
                        <a:rPr lang="fr-FR" sz="1600" b="0" i="0" u="none" strike="noStrike">
                          <a:solidFill>
                            <a:srgbClr val="000000"/>
                          </a:solidFill>
                          <a:effectLst/>
                          <a:latin typeface="Calibri" panose="020F0502020204030204" pitchFamily="34" charset="0"/>
                        </a:rPr>
                        <a:t>SIMFER(RIO TINTO)</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359,538</a:t>
                      </a:r>
                    </a:p>
                  </a:txBody>
                  <a:tcPr marL="9525" marR="9525" marT="9525" marB="0" anchor="ctr"/>
                </a:tc>
                <a:tc>
                  <a:txBody>
                    <a:bodyPr/>
                    <a:lstStyle/>
                    <a:p>
                      <a:pPr algn="ctr" fontAlgn="ctr"/>
                      <a:r>
                        <a:rPr lang="fr-FR" sz="1600" b="0" i="0" u="none" strike="noStrike" dirty="0" err="1">
                          <a:solidFill>
                            <a:srgbClr val="000000"/>
                          </a:solidFill>
                          <a:effectLst/>
                          <a:latin typeface="Calibri" panose="020F0502020204030204" pitchFamily="34" charset="0"/>
                        </a:rPr>
                        <a:t>Beyla</a:t>
                      </a:r>
                      <a:r>
                        <a:rPr lang="fr-FR" sz="1600" b="0" i="0" u="none" strike="noStrike" dirty="0">
                          <a:solidFill>
                            <a:srgbClr val="000000"/>
                          </a:solidFill>
                          <a:effectLst/>
                          <a:latin typeface="Calibri" panose="020F0502020204030204" pitchFamily="34" charset="0"/>
                        </a:rPr>
                        <a:t>    Macenta   Kérouané</a:t>
                      </a:r>
                    </a:p>
                  </a:txBody>
                  <a:tcPr marL="9525" marR="9525" marT="9525" marB="0" anchor="ctr"/>
                </a:tc>
              </a:tr>
              <a:tr h="455209">
                <a:tc>
                  <a:txBody>
                    <a:bodyPr/>
                    <a:lstStyle/>
                    <a:p>
                      <a:pPr algn="l" fontAlgn="ctr"/>
                      <a:r>
                        <a:rPr lang="fr-FR" sz="1600" b="0" i="0" u="none" strike="noStrike">
                          <a:solidFill>
                            <a:srgbClr val="000000"/>
                          </a:solidFill>
                          <a:effectLst/>
                          <a:latin typeface="Calibri" panose="020F0502020204030204" pitchFamily="34" charset="0"/>
                        </a:rPr>
                        <a:t>Société Anglogold Ashanti de Guinée (SAG)</a:t>
                      </a:r>
                    </a:p>
                  </a:txBody>
                  <a:tcPr marL="9525" marR="9525" marT="9525" marB="0" anchor="ctr"/>
                </a:tc>
                <a:tc>
                  <a:txBody>
                    <a:bodyPr/>
                    <a:lstStyle/>
                    <a:p>
                      <a:pPr algn="l" fontAlgn="ctr"/>
                      <a:r>
                        <a:rPr lang="fr-FR" sz="1600" b="0" i="0" u="none" strike="noStrike" dirty="0">
                          <a:solidFill>
                            <a:srgbClr val="000000"/>
                          </a:solidFill>
                          <a:effectLst/>
                          <a:latin typeface="Calibri" panose="020F0502020204030204" pitchFamily="34" charset="0"/>
                        </a:rPr>
                        <a:t>2,431,873</a:t>
                      </a:r>
                    </a:p>
                  </a:txBody>
                  <a:tcPr marL="9525" marR="9525" marT="9525" marB="0" anchor="ctr"/>
                </a:tc>
                <a:tc>
                  <a:txBody>
                    <a:bodyPr/>
                    <a:lstStyle/>
                    <a:p>
                      <a:pPr algn="ctr" fontAlgn="ctr"/>
                      <a:r>
                        <a:rPr lang="fr-FR" sz="1600" b="0" i="0" u="none" strike="noStrike">
                          <a:solidFill>
                            <a:srgbClr val="000000"/>
                          </a:solidFill>
                          <a:effectLst/>
                          <a:latin typeface="Calibri" panose="020F0502020204030204" pitchFamily="34" charset="0"/>
                        </a:rPr>
                        <a:t>Siguiri</a:t>
                      </a:r>
                    </a:p>
                  </a:txBody>
                  <a:tcPr marL="9525" marR="9525" marT="9525" marB="0" anchor="ctr"/>
                </a:tc>
              </a:tr>
              <a:tr h="455209">
                <a:tc>
                  <a:txBody>
                    <a:bodyPr/>
                    <a:lstStyle/>
                    <a:p>
                      <a:pPr algn="l" fontAlgn="b"/>
                      <a:r>
                        <a:rPr lang="en-US" sz="1600" b="1" i="0" u="none" strike="noStrike" dirty="0" smtClean="0">
                          <a:solidFill>
                            <a:srgbClr val="000000"/>
                          </a:solidFill>
                          <a:effectLst/>
                          <a:latin typeface="Calibri" panose="020F0502020204030204" pitchFamily="34" charset="0"/>
                        </a:rPr>
                        <a:t>TOTAL</a:t>
                      </a:r>
                      <a:endParaRPr lang="fr-FR"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fr-FR" sz="1600" b="1" i="0" u="none" strike="noStrike" dirty="0">
                          <a:solidFill>
                            <a:srgbClr val="000000"/>
                          </a:solidFill>
                          <a:effectLst/>
                          <a:latin typeface="Calibri" panose="020F0502020204030204" pitchFamily="34" charset="0"/>
                        </a:rPr>
                        <a:t>9,879,037</a:t>
                      </a:r>
                    </a:p>
                  </a:txBody>
                  <a:tcPr marL="9525" marR="9525" marT="9525" marB="0" anchor="b"/>
                </a:tc>
                <a:tc>
                  <a:txBody>
                    <a:bodyPr/>
                    <a:lstStyle/>
                    <a:p>
                      <a:pPr algn="l" fontAlgn="b"/>
                      <a:endParaRPr lang="fr-FR"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524979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err="1"/>
              <a:t>Historique</a:t>
            </a:r>
            <a:r>
              <a:rPr lang="en-US" b="1" dirty="0"/>
              <a:t> de </a:t>
            </a:r>
            <a:r>
              <a:rPr lang="en-US" b="1" dirty="0" err="1" smtClean="0"/>
              <a:t>l’ITIE</a:t>
            </a:r>
            <a:r>
              <a:rPr lang="en-US" b="1" dirty="0" smtClean="0"/>
              <a:t>-GUINEE (Suite)</a:t>
            </a:r>
            <a:endParaRPr lang="fr-FR" b="1" dirty="0"/>
          </a:p>
        </p:txBody>
      </p:sp>
      <p:sp>
        <p:nvSpPr>
          <p:cNvPr id="3" name="Espace réservé du contenu 2"/>
          <p:cNvSpPr>
            <a:spLocks noGrp="1"/>
          </p:cNvSpPr>
          <p:nvPr>
            <p:ph idx="1"/>
          </p:nvPr>
        </p:nvSpPr>
        <p:spPr/>
        <p:txBody>
          <a:bodyPr>
            <a:normAutofit fontScale="77500" lnSpcReduction="20000"/>
          </a:bodyPr>
          <a:lstStyle/>
          <a:p>
            <a:pPr algn="just"/>
            <a:r>
              <a:rPr lang="en-US" sz="2800" dirty="0" err="1"/>
              <a:t>Depuis</a:t>
            </a:r>
            <a:r>
              <a:rPr lang="en-US" sz="2800" dirty="0"/>
              <a:t> son </a:t>
            </a:r>
            <a:r>
              <a:rPr lang="en-US" sz="2800" dirty="0" err="1"/>
              <a:t>adhésion</a:t>
            </a:r>
            <a:r>
              <a:rPr lang="en-US" sz="2800" dirty="0"/>
              <a:t> à </a:t>
            </a:r>
            <a:r>
              <a:rPr lang="en-US" sz="2800" dirty="0" err="1"/>
              <a:t>cette</a:t>
            </a:r>
            <a:r>
              <a:rPr lang="en-US" sz="2800" dirty="0"/>
              <a:t> initiative, la </a:t>
            </a:r>
            <a:r>
              <a:rPr lang="en-US" sz="2800" dirty="0" err="1"/>
              <a:t>Guinée</a:t>
            </a:r>
            <a:r>
              <a:rPr lang="en-US" sz="2800" dirty="0"/>
              <a:t> </a:t>
            </a:r>
            <a:r>
              <a:rPr lang="en-US" sz="2800" dirty="0" smtClean="0"/>
              <a:t>a </a:t>
            </a:r>
            <a:r>
              <a:rPr lang="en-US" sz="2800" dirty="0" err="1" smtClean="0"/>
              <a:t>produit</a:t>
            </a:r>
            <a:r>
              <a:rPr lang="en-US" sz="2800" dirty="0" smtClean="0"/>
              <a:t> et </a:t>
            </a:r>
            <a:r>
              <a:rPr lang="en-US" sz="2800" dirty="0" err="1" smtClean="0"/>
              <a:t>publiè</a:t>
            </a:r>
            <a:r>
              <a:rPr lang="en-US" sz="2800" dirty="0" smtClean="0"/>
              <a:t> </a:t>
            </a:r>
            <a:r>
              <a:rPr lang="en-US" sz="2800" dirty="0" err="1" smtClean="0"/>
              <a:t>onze</a:t>
            </a:r>
            <a:r>
              <a:rPr lang="en-US" sz="2800" dirty="0" smtClean="0"/>
              <a:t> rapports ITIE</a:t>
            </a:r>
            <a:r>
              <a:rPr lang="en-US" sz="2800" dirty="0"/>
              <a:t>:</a:t>
            </a:r>
            <a:r>
              <a:rPr lang="en-US" sz="2800" dirty="0" smtClean="0"/>
              <a:t> 2005 </a:t>
            </a:r>
            <a:r>
              <a:rPr lang="en-US" sz="2800" dirty="0"/>
              <a:t>à </a:t>
            </a:r>
            <a:r>
              <a:rPr lang="en-US" sz="2800" dirty="0" smtClean="0"/>
              <a:t>2015.</a:t>
            </a:r>
            <a:endParaRPr lang="en-US" sz="2800" dirty="0"/>
          </a:p>
          <a:p>
            <a:pPr algn="just"/>
            <a:r>
              <a:rPr lang="en-US" sz="2800" dirty="0"/>
              <a:t>Les </a:t>
            </a:r>
            <a:r>
              <a:rPr lang="en-US" sz="2800" dirty="0" err="1"/>
              <a:t>différents</a:t>
            </a:r>
            <a:r>
              <a:rPr lang="en-US" sz="2800" dirty="0"/>
              <a:t> plans </a:t>
            </a:r>
            <a:r>
              <a:rPr lang="en-US" sz="2800" dirty="0" err="1"/>
              <a:t>d’action</a:t>
            </a:r>
            <a:r>
              <a:rPr lang="en-US" sz="2800" dirty="0"/>
              <a:t> de </a:t>
            </a:r>
            <a:r>
              <a:rPr lang="en-US" sz="2800" dirty="0" err="1"/>
              <a:t>l’ITIE</a:t>
            </a:r>
            <a:r>
              <a:rPr lang="en-US" sz="2800" dirty="0"/>
              <a:t> </a:t>
            </a:r>
            <a:r>
              <a:rPr lang="en-US" sz="2800" dirty="0" err="1"/>
              <a:t>ont</a:t>
            </a:r>
            <a:r>
              <a:rPr lang="en-US" sz="2800" dirty="0"/>
              <a:t> </a:t>
            </a:r>
            <a:r>
              <a:rPr lang="en-US" sz="2800" dirty="0" err="1"/>
              <a:t>amené</a:t>
            </a:r>
            <a:r>
              <a:rPr lang="en-US" sz="2800" dirty="0"/>
              <a:t> à la </a:t>
            </a:r>
            <a:r>
              <a:rPr lang="en-US" sz="2800" dirty="0" err="1"/>
              <a:t>réalisation</a:t>
            </a:r>
            <a:r>
              <a:rPr lang="en-US" sz="2800" dirty="0"/>
              <a:t> de </a:t>
            </a:r>
            <a:r>
              <a:rPr lang="en-US" sz="2800" dirty="0" err="1"/>
              <a:t>différentes</a:t>
            </a:r>
            <a:r>
              <a:rPr lang="en-US" sz="2800" dirty="0"/>
              <a:t> </a:t>
            </a:r>
            <a:r>
              <a:rPr lang="en-US" sz="2800" dirty="0" err="1"/>
              <a:t>activités</a:t>
            </a:r>
            <a:r>
              <a:rPr lang="en-US" sz="2800" dirty="0"/>
              <a:t> </a:t>
            </a:r>
            <a:r>
              <a:rPr lang="en-US" sz="2800" dirty="0" err="1"/>
              <a:t>d’information</a:t>
            </a:r>
            <a:r>
              <a:rPr lang="en-US" sz="2800" dirty="0"/>
              <a:t> et de </a:t>
            </a:r>
            <a:r>
              <a:rPr lang="en-US" sz="2800" dirty="0" err="1"/>
              <a:t>sensibilisation</a:t>
            </a:r>
            <a:r>
              <a:rPr lang="en-US" sz="2800" dirty="0"/>
              <a:t> de </a:t>
            </a:r>
            <a:r>
              <a:rPr lang="en-US" sz="2800" dirty="0" err="1"/>
              <a:t>différentes</a:t>
            </a:r>
            <a:r>
              <a:rPr lang="en-US" sz="2800" dirty="0"/>
              <a:t> parties </a:t>
            </a:r>
            <a:r>
              <a:rPr lang="en-US" sz="2800" dirty="0" err="1"/>
              <a:t>concernées</a:t>
            </a:r>
            <a:r>
              <a:rPr lang="en-US" sz="2800" dirty="0"/>
              <a:t> à </a:t>
            </a:r>
            <a:r>
              <a:rPr lang="en-US" sz="2800" dirty="0" err="1"/>
              <a:t>l’ITIE</a:t>
            </a:r>
            <a:r>
              <a:rPr lang="en-US" sz="2800" dirty="0"/>
              <a:t> (</a:t>
            </a:r>
            <a:r>
              <a:rPr lang="en-US" sz="2800" dirty="0" err="1"/>
              <a:t>entreprises</a:t>
            </a:r>
            <a:r>
              <a:rPr lang="en-US" sz="2800" dirty="0"/>
              <a:t> </a:t>
            </a:r>
            <a:r>
              <a:rPr lang="en-US" sz="2800" dirty="0" err="1"/>
              <a:t>minières</a:t>
            </a:r>
            <a:r>
              <a:rPr lang="en-US" sz="2800" dirty="0"/>
              <a:t>, administrations </a:t>
            </a:r>
            <a:r>
              <a:rPr lang="en-US" sz="2800" dirty="0" err="1"/>
              <a:t>publiques</a:t>
            </a:r>
            <a:r>
              <a:rPr lang="en-US" sz="2800" dirty="0"/>
              <a:t>, </a:t>
            </a:r>
            <a:r>
              <a:rPr lang="en-US" sz="2800" dirty="0" err="1"/>
              <a:t>magistrats</a:t>
            </a:r>
            <a:r>
              <a:rPr lang="en-US" sz="2800" dirty="0"/>
              <a:t> et </a:t>
            </a:r>
            <a:r>
              <a:rPr lang="en-US" sz="2800" dirty="0" err="1"/>
              <a:t>auxilliaires</a:t>
            </a:r>
            <a:r>
              <a:rPr lang="en-US" sz="2800" dirty="0"/>
              <a:t> de justice, </a:t>
            </a:r>
            <a:r>
              <a:rPr lang="en-US" sz="2800" dirty="0" err="1"/>
              <a:t>presse</a:t>
            </a:r>
            <a:r>
              <a:rPr lang="en-US" sz="2800" dirty="0"/>
              <a:t>, institutions </a:t>
            </a:r>
            <a:r>
              <a:rPr lang="en-US" sz="2800" dirty="0" err="1"/>
              <a:t>républicaines</a:t>
            </a:r>
            <a:r>
              <a:rPr lang="en-US" sz="2800" dirty="0"/>
              <a:t>, </a:t>
            </a:r>
            <a:r>
              <a:rPr lang="en-US" sz="2800" dirty="0" err="1"/>
              <a:t>universités</a:t>
            </a:r>
            <a:r>
              <a:rPr lang="en-US" sz="2800" dirty="0"/>
              <a:t> etc…).  </a:t>
            </a:r>
            <a:endParaRPr lang="en-US" sz="2800" dirty="0" smtClean="0"/>
          </a:p>
          <a:p>
            <a:r>
              <a:rPr lang="en-US" sz="2800" dirty="0" smtClean="0"/>
              <a:t>Elle a </a:t>
            </a:r>
            <a:r>
              <a:rPr lang="en-US" sz="2800" dirty="0" err="1" smtClean="0"/>
              <a:t>procédé</a:t>
            </a:r>
            <a:r>
              <a:rPr lang="en-US" sz="2800" dirty="0" smtClean="0"/>
              <a:t> à la </a:t>
            </a:r>
            <a:r>
              <a:rPr lang="en-US" sz="2800" dirty="0" err="1"/>
              <a:t>création</a:t>
            </a:r>
            <a:r>
              <a:rPr lang="en-US" sz="2800" dirty="0"/>
              <a:t> et </a:t>
            </a:r>
            <a:r>
              <a:rPr lang="en-US" sz="2800" dirty="0" err="1"/>
              <a:t>l’hébergement</a:t>
            </a:r>
            <a:r>
              <a:rPr lang="en-US" sz="2800" dirty="0"/>
              <a:t> du site web de </a:t>
            </a:r>
            <a:r>
              <a:rPr lang="en-US" sz="2800" dirty="0" err="1" smtClean="0"/>
              <a:t>l’ITIE-Guinée</a:t>
            </a:r>
            <a:r>
              <a:rPr lang="en-US" sz="2800" dirty="0" smtClean="0"/>
              <a:t>: </a:t>
            </a:r>
            <a:r>
              <a:rPr lang="en-US" sz="2800" dirty="0" smtClean="0">
                <a:solidFill>
                  <a:srgbClr val="0070C0"/>
                </a:solidFill>
              </a:rPr>
              <a:t>www.itie-guinee.org</a:t>
            </a:r>
            <a:r>
              <a:rPr lang="en-US" sz="2800" dirty="0" smtClean="0"/>
              <a:t> ;</a:t>
            </a:r>
            <a:endParaRPr lang="en-US" sz="2800" dirty="0"/>
          </a:p>
          <a:p>
            <a:r>
              <a:rPr lang="en-US" sz="2800" dirty="0" err="1" smtClean="0"/>
              <a:t>Aussi</a:t>
            </a:r>
            <a:r>
              <a:rPr lang="en-US" sz="2800" dirty="0" smtClean="0"/>
              <a:t>  </a:t>
            </a:r>
            <a:r>
              <a:rPr lang="en-US" sz="2800" dirty="0" err="1" smtClean="0"/>
              <a:t>elle</a:t>
            </a:r>
            <a:r>
              <a:rPr lang="en-US" sz="2800" dirty="0" smtClean="0"/>
              <a:t> a </a:t>
            </a:r>
            <a:r>
              <a:rPr lang="en-US" sz="2800" dirty="0" err="1" smtClean="0"/>
              <a:t>établi</a:t>
            </a:r>
            <a:r>
              <a:rPr lang="en-US" sz="2800" dirty="0" smtClean="0"/>
              <a:t>  </a:t>
            </a:r>
            <a:r>
              <a:rPr lang="en-US" sz="2800" dirty="0" err="1"/>
              <a:t>s</a:t>
            </a:r>
            <a:r>
              <a:rPr lang="en-US" sz="2800" dirty="0" err="1" smtClean="0"/>
              <a:t>a</a:t>
            </a:r>
            <a:r>
              <a:rPr lang="en-US" sz="2800" dirty="0" smtClean="0"/>
              <a:t> </a:t>
            </a:r>
            <a:r>
              <a:rPr lang="en-US" sz="2800" dirty="0" err="1"/>
              <a:t>Stratégie</a:t>
            </a:r>
            <a:r>
              <a:rPr lang="en-US" sz="2800" dirty="0"/>
              <a:t> de </a:t>
            </a:r>
            <a:r>
              <a:rPr lang="en-US" sz="2800" dirty="0" smtClean="0"/>
              <a:t>Communication ITIE (avec </a:t>
            </a:r>
            <a:r>
              <a:rPr lang="en-US" sz="2800" dirty="0" err="1" smtClean="0"/>
              <a:t>l’appui</a:t>
            </a:r>
            <a:r>
              <a:rPr lang="en-US" sz="2800" dirty="0" smtClean="0"/>
              <a:t> de la GIZ).</a:t>
            </a:r>
            <a:endParaRPr lang="fr-FR" sz="2800" dirty="0"/>
          </a:p>
          <a:p>
            <a:pPr algn="just"/>
            <a:r>
              <a:rPr lang="en-US" sz="2800" dirty="0" smtClean="0"/>
              <a:t>  </a:t>
            </a:r>
            <a:endParaRPr lang="fr-FR" sz="2800" dirty="0"/>
          </a:p>
          <a:p>
            <a:pPr marL="342900" lvl="1" indent="-342900"/>
            <a:endParaRPr lang="fr-FR" dirty="0" smtClean="0"/>
          </a:p>
          <a:p>
            <a:endParaRPr lang="fr-FR" dirty="0"/>
          </a:p>
        </p:txBody>
      </p:sp>
    </p:spTree>
    <p:extLst>
      <p:ext uri="{BB962C8B-B14F-4D97-AF65-F5344CB8AC3E}">
        <p14:creationId xmlns:p14="http://schemas.microsoft.com/office/powerpoint/2010/main" val="96727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3192" y="609600"/>
            <a:ext cx="8350810" cy="797169"/>
          </a:xfrm>
        </p:spPr>
        <p:txBody>
          <a:bodyPr/>
          <a:lstStyle/>
          <a:p>
            <a:r>
              <a:rPr lang="en-US" b="1" dirty="0" smtClean="0"/>
              <a:t>LES RAPPORTS 2014 ET 2015</a:t>
            </a:r>
            <a:endParaRPr lang="fr-FR" b="1" dirty="0"/>
          </a:p>
        </p:txBody>
      </p:sp>
      <p:sp>
        <p:nvSpPr>
          <p:cNvPr id="3" name="Espace réservé du contenu 2"/>
          <p:cNvSpPr>
            <a:spLocks noGrp="1"/>
          </p:cNvSpPr>
          <p:nvPr>
            <p:ph idx="1"/>
          </p:nvPr>
        </p:nvSpPr>
        <p:spPr>
          <a:xfrm>
            <a:off x="650631" y="1670539"/>
            <a:ext cx="8623371" cy="4370824"/>
          </a:xfrm>
        </p:spPr>
        <p:txBody>
          <a:bodyPr/>
          <a:lstStyle/>
          <a:p>
            <a:r>
              <a:rPr lang="fr-FR" dirty="0" smtClean="0"/>
              <a:t>Les Rapports </a:t>
            </a:r>
            <a:r>
              <a:rPr lang="fr-FR" dirty="0"/>
              <a:t>ITIE 2014 </a:t>
            </a:r>
            <a:r>
              <a:rPr lang="fr-FR" dirty="0" smtClean="0"/>
              <a:t> et 2015 sont établis </a:t>
            </a:r>
            <a:r>
              <a:rPr lang="fr-FR" dirty="0"/>
              <a:t>selon les préconisations de la Norme ITIE (mai 2013). </a:t>
            </a:r>
            <a:r>
              <a:rPr lang="fr-FR" dirty="0" smtClean="0"/>
              <a:t>Ils ont été réalisés </a:t>
            </a:r>
            <a:r>
              <a:rPr lang="fr-FR" dirty="0"/>
              <a:t>sur instructions et à l’usage exclusif du Comité de Pilotage de l’ITIE-Guinée, et </a:t>
            </a:r>
            <a:r>
              <a:rPr lang="fr-FR" dirty="0" smtClean="0"/>
              <a:t>présentent </a:t>
            </a:r>
            <a:r>
              <a:rPr lang="fr-FR" dirty="0"/>
              <a:t>ci-après :  </a:t>
            </a:r>
          </a:p>
          <a:p>
            <a:pPr lvl="0" fontAlgn="base"/>
            <a:r>
              <a:rPr lang="fr-FR" dirty="0" smtClean="0"/>
              <a:t>les </a:t>
            </a:r>
            <a:r>
              <a:rPr lang="fr-FR" dirty="0"/>
              <a:t>objectifs </a:t>
            </a:r>
            <a:r>
              <a:rPr lang="fr-FR" dirty="0" smtClean="0"/>
              <a:t>des Rapports </a:t>
            </a:r>
            <a:r>
              <a:rPr lang="fr-FR" dirty="0"/>
              <a:t>ITIE </a:t>
            </a:r>
            <a:r>
              <a:rPr lang="fr-FR" dirty="0" smtClean="0"/>
              <a:t>2014 et 2015. </a:t>
            </a:r>
            <a:endParaRPr lang="fr-FR" dirty="0"/>
          </a:p>
          <a:p>
            <a:pPr lvl="0" fontAlgn="base"/>
            <a:r>
              <a:rPr lang="fr-FR" dirty="0"/>
              <a:t>La nature et l’étendue de nos travaux d’Administrateur indépendant. </a:t>
            </a:r>
          </a:p>
          <a:p>
            <a:pPr lvl="0" fontAlgn="base"/>
            <a:r>
              <a:rPr lang="fr-FR" dirty="0"/>
              <a:t>Les contours du secteur extractif de Guinée.  </a:t>
            </a:r>
          </a:p>
          <a:p>
            <a:pPr lvl="0" fontAlgn="base"/>
            <a:r>
              <a:rPr lang="fr-FR" dirty="0"/>
              <a:t>Le Périmètre couvert par </a:t>
            </a:r>
            <a:r>
              <a:rPr lang="fr-FR" dirty="0" smtClean="0"/>
              <a:t>les Rapports </a:t>
            </a:r>
            <a:r>
              <a:rPr lang="fr-FR" dirty="0"/>
              <a:t>ITIE </a:t>
            </a:r>
            <a:r>
              <a:rPr lang="fr-FR" dirty="0" smtClean="0"/>
              <a:t>2014 et 2015.  </a:t>
            </a:r>
            <a:endParaRPr lang="fr-FR" dirty="0"/>
          </a:p>
          <a:p>
            <a:pPr lvl="0" fontAlgn="base"/>
            <a:r>
              <a:rPr lang="fr-FR" dirty="0"/>
              <a:t>Les résultats de nos travaux de rapprochements. </a:t>
            </a:r>
          </a:p>
          <a:p>
            <a:pPr lvl="0" fontAlgn="base"/>
            <a:r>
              <a:rPr lang="fr-FR" dirty="0"/>
              <a:t>Nos principales conclusions. </a:t>
            </a:r>
          </a:p>
          <a:p>
            <a:pPr lvl="0" fontAlgn="base"/>
            <a:r>
              <a:rPr lang="fr-FR" dirty="0"/>
              <a:t>Nos principaux commentaires et recommandations. </a:t>
            </a:r>
          </a:p>
          <a:p>
            <a:endParaRPr lang="fr-FR" dirty="0"/>
          </a:p>
        </p:txBody>
      </p:sp>
    </p:spTree>
    <p:extLst>
      <p:ext uri="{BB962C8B-B14F-4D97-AF65-F5344CB8AC3E}">
        <p14:creationId xmlns:p14="http://schemas.microsoft.com/office/powerpoint/2010/main" val="886318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5400" dirty="0"/>
              <a:t>Synthèse</a:t>
            </a:r>
          </a:p>
        </p:txBody>
      </p:sp>
      <p:sp>
        <p:nvSpPr>
          <p:cNvPr id="3" name="Espace réservé du contenu 2"/>
          <p:cNvSpPr>
            <a:spLocks noGrp="1"/>
          </p:cNvSpPr>
          <p:nvPr>
            <p:ph idx="1"/>
          </p:nvPr>
        </p:nvSpPr>
        <p:spPr>
          <a:xfrm>
            <a:off x="677334" y="2160589"/>
            <a:ext cx="8596668" cy="4938480"/>
          </a:xfrm>
        </p:spPr>
        <p:txBody>
          <a:bodyPr/>
          <a:lstStyle/>
          <a:p>
            <a:pPr marL="0" indent="0">
              <a:buNone/>
            </a:pPr>
            <a:r>
              <a:rPr lang="fr-FR" dirty="0" smtClean="0"/>
              <a:t> </a:t>
            </a:r>
            <a:endParaRPr lang="fr-FR" dirty="0"/>
          </a:p>
          <a:p>
            <a:r>
              <a:rPr lang="fr-FR" sz="2000" dirty="0"/>
              <a:t>L’objectif </a:t>
            </a:r>
            <a:r>
              <a:rPr lang="fr-FR" sz="2000" dirty="0" smtClean="0"/>
              <a:t>des Rapports </a:t>
            </a:r>
            <a:r>
              <a:rPr lang="fr-FR" sz="2000" dirty="0"/>
              <a:t>ITIE </a:t>
            </a:r>
            <a:r>
              <a:rPr lang="fr-FR" sz="2000" dirty="0" smtClean="0"/>
              <a:t>2014 et 2015 </a:t>
            </a:r>
            <a:r>
              <a:rPr lang="fr-FR" sz="2000" dirty="0"/>
              <a:t>est de renforcer la compréhension du niveau des contributions du secteur extractif au développement économique et social du pays. </a:t>
            </a:r>
            <a:r>
              <a:rPr lang="fr-FR" sz="2000" dirty="0" smtClean="0"/>
              <a:t>Ces Rapports </a:t>
            </a:r>
            <a:r>
              <a:rPr lang="fr-FR" sz="2000" dirty="0"/>
              <a:t>ITIE </a:t>
            </a:r>
            <a:r>
              <a:rPr lang="fr-FR" sz="2000" dirty="0" smtClean="0"/>
              <a:t>présentent </a:t>
            </a:r>
            <a:r>
              <a:rPr lang="fr-FR" sz="2000" dirty="0"/>
              <a:t>aussi les contours du secteur extractif guinéen et </a:t>
            </a:r>
            <a:r>
              <a:rPr lang="fr-FR" sz="2000" dirty="0" smtClean="0"/>
              <a:t>proposent </a:t>
            </a:r>
            <a:r>
              <a:rPr lang="fr-FR" sz="2000" dirty="0"/>
              <a:t>quelques orientations pour consolider la gouvernance publique des industries extractives en Guinée.  </a:t>
            </a:r>
          </a:p>
          <a:p>
            <a:r>
              <a:rPr lang="fr-FR" sz="2000" dirty="0"/>
              <a:t>Nos travaux d’Administrateur indépendant ont consisté, principalement, à rapprocher et compiler : </a:t>
            </a:r>
          </a:p>
          <a:p>
            <a:pPr lvl="0" fontAlgn="base"/>
            <a:r>
              <a:rPr lang="fr-FR" sz="2000" dirty="0"/>
              <a:t>Les paiements déclarés versés à l’État par les entreprises extractives enregistrées en Guinée, d’une part ; </a:t>
            </a:r>
          </a:p>
          <a:p>
            <a:pPr lvl="0" fontAlgn="base"/>
            <a:r>
              <a:rPr lang="fr-FR" sz="2000" dirty="0"/>
              <a:t>Les paiements reçus par l’État de ces entreprises, d’autre part. </a:t>
            </a:r>
          </a:p>
          <a:p>
            <a:endParaRPr lang="fr-FR" sz="2000" dirty="0"/>
          </a:p>
        </p:txBody>
      </p:sp>
    </p:spTree>
    <p:extLst>
      <p:ext uri="{BB962C8B-B14F-4D97-AF65-F5344CB8AC3E}">
        <p14:creationId xmlns:p14="http://schemas.microsoft.com/office/powerpoint/2010/main" val="2522400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t>Périmètres </a:t>
            </a:r>
            <a:r>
              <a:rPr lang="fr-FR" b="1" dirty="0"/>
              <a:t>des Rapports ITIE 2014 et 2015</a:t>
            </a:r>
            <a:r>
              <a:rPr lang="fr-FR" sz="3200" b="1" dirty="0"/>
              <a:t/>
            </a:r>
            <a:br>
              <a:rPr lang="fr-FR" sz="3200" b="1" dirty="0"/>
            </a:br>
            <a:endParaRPr lang="fr-FR" b="1" dirty="0"/>
          </a:p>
        </p:txBody>
      </p:sp>
      <p:sp>
        <p:nvSpPr>
          <p:cNvPr id="3" name="Espace réservé du contenu 2"/>
          <p:cNvSpPr>
            <a:spLocks noGrp="1"/>
          </p:cNvSpPr>
          <p:nvPr>
            <p:ph idx="1"/>
          </p:nvPr>
        </p:nvSpPr>
        <p:spPr/>
        <p:txBody>
          <a:bodyPr>
            <a:noAutofit/>
          </a:bodyPr>
          <a:lstStyle/>
          <a:p>
            <a:r>
              <a:rPr lang="fr-FR" sz="2000" dirty="0" smtClean="0"/>
              <a:t>Le </a:t>
            </a:r>
            <a:r>
              <a:rPr lang="fr-FR" sz="2000" dirty="0"/>
              <a:t>Comité de Pilotage de l’ITIE-Guinée a convenu que </a:t>
            </a:r>
            <a:r>
              <a:rPr lang="fr-FR" sz="2000" dirty="0" smtClean="0"/>
              <a:t>les Périmètres des Rapports </a:t>
            </a:r>
            <a:r>
              <a:rPr lang="fr-FR" sz="2000" dirty="0"/>
              <a:t>ITIE 2014 </a:t>
            </a:r>
            <a:r>
              <a:rPr lang="fr-FR" sz="2000" dirty="0" smtClean="0"/>
              <a:t>et 2015 couvrent </a:t>
            </a:r>
            <a:r>
              <a:rPr lang="fr-FR" sz="2000" dirty="0"/>
              <a:t>le secteur minier, à l’instar des précédents Rapports ITIE du pays, et qu’il intègre :  </a:t>
            </a:r>
            <a:endParaRPr lang="fr-FR" sz="2000" dirty="0" smtClean="0"/>
          </a:p>
          <a:p>
            <a:r>
              <a:rPr lang="fr-FR" sz="2000" dirty="0" smtClean="0"/>
              <a:t>Toutes </a:t>
            </a:r>
            <a:r>
              <a:rPr lang="fr-FR" sz="2000" dirty="0"/>
              <a:t>les entreprises inscrites, en </a:t>
            </a:r>
            <a:r>
              <a:rPr lang="fr-FR" sz="2000" dirty="0" smtClean="0"/>
              <a:t>2014 et 2015, </a:t>
            </a:r>
            <a:r>
              <a:rPr lang="fr-FR" sz="2000" dirty="0"/>
              <a:t>au Cadastre minier et couvertes par l’Étude de Cadrage réalisée courant 2016, soit </a:t>
            </a:r>
            <a:r>
              <a:rPr lang="fr-FR" sz="2000" dirty="0" smtClean="0"/>
              <a:t>350 </a:t>
            </a:r>
            <a:r>
              <a:rPr lang="fr-FR" sz="2000" dirty="0"/>
              <a:t>entreprises </a:t>
            </a:r>
            <a:r>
              <a:rPr lang="fr-FR" sz="2000" dirty="0" smtClean="0"/>
              <a:t>en 2014 et 305 entreprises en 2015.  </a:t>
            </a:r>
            <a:endParaRPr lang="fr-FR" sz="2000" dirty="0"/>
          </a:p>
          <a:p>
            <a:r>
              <a:rPr lang="fr-FR" sz="2000" dirty="0"/>
              <a:t>Compte tenu du nombre d’acteurs très </a:t>
            </a:r>
            <a:r>
              <a:rPr lang="fr-FR" sz="2000" dirty="0" smtClean="0"/>
              <a:t>important </a:t>
            </a:r>
            <a:r>
              <a:rPr lang="fr-FR" sz="2000" dirty="0"/>
              <a:t>de ce secteur, de leur éclatement à travers le territoire et du caractère limité de la contribution au budget de l’État d’un nombre substantiel d’entre eux (notamment entreprises d’exploitation de produits de carrières et comptoirs d’achats d’or et de diamants), le Comité de Pilotage </a:t>
            </a:r>
            <a:r>
              <a:rPr lang="fr-FR" sz="2000" dirty="0" smtClean="0"/>
              <a:t>de</a:t>
            </a:r>
            <a:endParaRPr lang="fr-FR" sz="2000" dirty="0"/>
          </a:p>
        </p:txBody>
      </p:sp>
    </p:spTree>
    <p:extLst>
      <p:ext uri="{BB962C8B-B14F-4D97-AF65-F5344CB8AC3E}">
        <p14:creationId xmlns:p14="http://schemas.microsoft.com/office/powerpoint/2010/main" val="3562756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Périmètres </a:t>
            </a:r>
            <a:r>
              <a:rPr lang="fr-FR" sz="2800" b="1" dirty="0"/>
              <a:t>des Rapports ITIE 2014 et </a:t>
            </a:r>
            <a:r>
              <a:rPr lang="fr-FR" sz="2800" b="1" dirty="0" smtClean="0"/>
              <a:t>2015 (suite)</a:t>
            </a:r>
            <a:endParaRPr lang="fr-FR" sz="2800" b="1"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l’ITIE-Guinée a convenu que : </a:t>
            </a:r>
          </a:p>
          <a:p>
            <a:pPr marL="0" indent="0">
              <a:buNone/>
            </a:pPr>
            <a:r>
              <a:rPr lang="fr-FR" dirty="0"/>
              <a:t> </a:t>
            </a:r>
            <a:endParaRPr lang="fr-FR" dirty="0" smtClean="0"/>
          </a:p>
          <a:p>
            <a:r>
              <a:rPr lang="fr-FR" sz="2000" dirty="0" smtClean="0"/>
              <a:t>Les </a:t>
            </a:r>
            <a:r>
              <a:rPr lang="fr-FR" sz="2000" dirty="0"/>
              <a:t>déclarations des entreprises identifiées comme ayant pu verser, en </a:t>
            </a:r>
            <a:r>
              <a:rPr lang="fr-FR" sz="2000" dirty="0" smtClean="0"/>
              <a:t>2014 et 2015, </a:t>
            </a:r>
            <a:r>
              <a:rPr lang="fr-FR" sz="2000" dirty="0"/>
              <a:t>une contribution annuelle supérieure à 700 MGNF (100 KUSD) feront l’objet d’un rapprochement avec les déclarations de l’État. Sur la base des déclarations ITIE reçues, il s’agit </a:t>
            </a:r>
            <a:r>
              <a:rPr lang="fr-FR" sz="2000" dirty="0" smtClean="0"/>
              <a:t>de: </a:t>
            </a:r>
            <a:r>
              <a:rPr lang="fr-FR" sz="2000" dirty="0"/>
              <a:t>45 </a:t>
            </a:r>
            <a:r>
              <a:rPr lang="fr-FR" sz="2000" dirty="0" smtClean="0"/>
              <a:t>entreprises sur les 350 pour 2014; </a:t>
            </a:r>
            <a:endParaRPr lang="fr-FR" sz="2000" dirty="0"/>
          </a:p>
          <a:p>
            <a:pPr lvl="1" fontAlgn="base"/>
            <a:r>
              <a:rPr lang="fr-FR" sz="2000" dirty="0"/>
              <a:t>La contribution des 305 autres entreprises identifiées sera considérée à partir des seules déclarations unilatérales de </a:t>
            </a:r>
            <a:r>
              <a:rPr lang="fr-FR" sz="2000" dirty="0" smtClean="0"/>
              <a:t>l’État;</a:t>
            </a:r>
          </a:p>
          <a:p>
            <a:pPr lvl="1" fontAlgn="base"/>
            <a:r>
              <a:rPr lang="fr-FR" sz="2000" dirty="0" smtClean="0"/>
              <a:t>Et de 45 entreprises sur les 305 en 2015;</a:t>
            </a:r>
          </a:p>
          <a:p>
            <a:pPr lvl="1" fontAlgn="base"/>
            <a:r>
              <a:rPr lang="fr-FR" sz="2000" dirty="0" smtClean="0"/>
              <a:t>La contribution des 260 autres entreprises </a:t>
            </a:r>
            <a:r>
              <a:rPr lang="fr-FR" sz="2000" dirty="0"/>
              <a:t>identifiées sera considérée à partir des seules déclarations unilatérales de l’État; </a:t>
            </a:r>
          </a:p>
          <a:p>
            <a:pPr lvl="1" fontAlgn="base"/>
            <a:r>
              <a:rPr lang="fr-FR" sz="2000" dirty="0"/>
              <a:t>28 flux identifiés relevant du droit commun (Code général des impôts) ou du droit sectoriel (Code minier) :  </a:t>
            </a:r>
          </a:p>
          <a:p>
            <a:r>
              <a:rPr lang="fr-FR" sz="2000" dirty="0" smtClean="0"/>
              <a:t>Estimation </a:t>
            </a:r>
            <a:r>
              <a:rPr lang="fr-FR" sz="2000" dirty="0"/>
              <a:t>effectuée sur la base des données chiffrées transmises par les organismes collecteurs pour la réalisation de l’Étude de Cadrage finalisée par le Consultant National en juillet 2016.  </a:t>
            </a:r>
          </a:p>
          <a:p>
            <a:endParaRPr lang="fr-FR" dirty="0"/>
          </a:p>
        </p:txBody>
      </p:sp>
    </p:spTree>
    <p:extLst>
      <p:ext uri="{BB962C8B-B14F-4D97-AF65-F5344CB8AC3E}">
        <p14:creationId xmlns:p14="http://schemas.microsoft.com/office/powerpoint/2010/main" val="2578208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2108</TotalTime>
  <Words>3702</Words>
  <Application>Microsoft Office PowerPoint</Application>
  <PresentationFormat>Grand écran</PresentationFormat>
  <Paragraphs>696</Paragraphs>
  <Slides>41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41</vt:i4>
      </vt:variant>
    </vt:vector>
  </HeadingPairs>
  <TitlesOfParts>
    <vt:vector size="49" baseType="lpstr">
      <vt:lpstr>Arial</vt:lpstr>
      <vt:lpstr>Bookman Old Style</vt:lpstr>
      <vt:lpstr>Calibri</vt:lpstr>
      <vt:lpstr>Palatino Linotype</vt:lpstr>
      <vt:lpstr>Times New Roman</vt:lpstr>
      <vt:lpstr>Trebuchet MS</vt:lpstr>
      <vt:lpstr>Wingdings 3</vt:lpstr>
      <vt:lpstr>Facette</vt:lpstr>
      <vt:lpstr>RAPPORTS ITIE 2014 ET 2015</vt:lpstr>
      <vt:lpstr>1. Contexte et objectifs de ces Rapports</vt:lpstr>
      <vt:lpstr>1.2 Historique de l’ITIE-GUINEE</vt:lpstr>
      <vt:lpstr>Historique de l’ITIE-GUINEE</vt:lpstr>
      <vt:lpstr>Historique de l’ITIE-GUINEE (Suite)</vt:lpstr>
      <vt:lpstr>LES RAPPORTS 2014 ET 2015</vt:lpstr>
      <vt:lpstr>Synthèse</vt:lpstr>
      <vt:lpstr>Périmètres des Rapports ITIE 2014 et 2015 </vt:lpstr>
      <vt:lpstr>Périmètres des Rapports ITIE 2014 et 2015 (suite)</vt:lpstr>
      <vt:lpstr>Périmètre des Rapports ITIE 2014 et 2015 (suite)</vt:lpstr>
      <vt:lpstr>Périmètres pour les Rapports 2014 et 2015</vt:lpstr>
      <vt:lpstr>Périmètres pour les Rapports 2014 et 2015 (suite)</vt:lpstr>
      <vt:lpstr>Périmètres pour les Rapports 2014 et 2015 (suite)</vt:lpstr>
      <vt:lpstr>Périmètres pour les Rapports 2014 et 2015 (suite)</vt:lpstr>
      <vt:lpstr>Périmètres pour les Rapports 2014 et 2015 (suite)</vt:lpstr>
      <vt:lpstr>Résultats de nos travaux  </vt:lpstr>
      <vt:lpstr>Résultats de nos travaux (suite)</vt:lpstr>
      <vt:lpstr>Paiements des 45 entreprises du périmètre pour l’exercice 2014 (paiements)</vt:lpstr>
      <vt:lpstr>Paiements des 45 entreprises du périmètre (suite)</vt:lpstr>
      <vt:lpstr>Paiements des 45 entreprises du périmètre (suite)</vt:lpstr>
      <vt:lpstr>Résultats de nos travaux (suite)</vt:lpstr>
      <vt:lpstr>Résultats de nos travaux (suite)</vt:lpstr>
      <vt:lpstr>Paiements pour les 305 entreprises restantes</vt:lpstr>
      <vt:lpstr>Paiements pour les 305 entreprises restantes (suite)</vt:lpstr>
      <vt:lpstr>Paiements pour les 305 entreprises restantes (suite)</vt:lpstr>
      <vt:lpstr>Paiements pour les 305 entreprises restantes (suite)</vt:lpstr>
      <vt:lpstr>PAIEMENTS TOTAUX ET CONTRIBUTION AU REVENU NATIONAL</vt:lpstr>
      <vt:lpstr>Résultats de nos travaux (suite)</vt:lpstr>
      <vt:lpstr>RESULTATS DE L’EXERCICE 2015</vt:lpstr>
      <vt:lpstr>RESULTATS DE L’EXERCICE 2015 (pour les 45 entreprises)</vt:lpstr>
      <vt:lpstr>RESULTATS DE L’EXERCICE 2015 (pour les 45 entreprises)</vt:lpstr>
      <vt:lpstr>RESULTATS DE L’EXERCICE 2015 (pour les 45 entreprises</vt:lpstr>
      <vt:lpstr>RESULTATS DE L’EXERCICE 2015 (pour les 45 entreprises)</vt:lpstr>
      <vt:lpstr>RESULTATS DE L’EXERCICE 2015 (pour les 10 entreprises n’ayant pas déclaré les paiements)</vt:lpstr>
      <vt:lpstr>RESULTATS DE L’EXERCICE 2015 (pour les 260 autres entreprises du cadastre minier)</vt:lpstr>
      <vt:lpstr>RESULTATS DE L’EXERCICE 2015 (pour l’ensemble des  305 entreprises du Cadastre minier)</vt:lpstr>
      <vt:lpstr>              DESAGREGATIONS DES DONNEES EXERCICE 2015</vt:lpstr>
      <vt:lpstr>PRODUCTIONS - EXPORTATIONS - CA </vt:lpstr>
      <vt:lpstr>VERSEMENTS LOCAUX</vt:lpstr>
      <vt:lpstr>VERSEMENTS LOCAUX (suite)</vt:lpstr>
      <vt:lpstr>VERSEMENTS LOCAUX (suite)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ITIE 2014</dc:title>
  <dc:creator>Soumah</dc:creator>
  <cp:lastModifiedBy>Soumah ITIE</cp:lastModifiedBy>
  <cp:revision>396</cp:revision>
  <cp:lastPrinted>2017-03-28T14:02:48Z</cp:lastPrinted>
  <dcterms:created xsi:type="dcterms:W3CDTF">2017-02-06T14:51:13Z</dcterms:created>
  <dcterms:modified xsi:type="dcterms:W3CDTF">2018-03-20T09:11:30Z</dcterms:modified>
</cp:coreProperties>
</file>